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7" r:id="rId3"/>
    <p:sldId id="266" r:id="rId4"/>
    <p:sldId id="258" r:id="rId5"/>
    <p:sldId id="259" r:id="rId6"/>
    <p:sldId id="260" r:id="rId7"/>
    <p:sldId id="261" r:id="rId8"/>
    <p:sldId id="263" r:id="rId9"/>
    <p:sldId id="264" r:id="rId10"/>
    <p:sldId id="273" r:id="rId11"/>
    <p:sldId id="274" r:id="rId12"/>
    <p:sldId id="272" r:id="rId13"/>
    <p:sldId id="288" r:id="rId14"/>
    <p:sldId id="265" r:id="rId15"/>
    <p:sldId id="267" r:id="rId16"/>
    <p:sldId id="268" r:id="rId17"/>
    <p:sldId id="269"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9" r:id="rId31"/>
    <p:sldId id="290" r:id="rId32"/>
    <p:sldId id="291" r:id="rId33"/>
    <p:sldId id="295" r:id="rId34"/>
    <p:sldId id="292" r:id="rId35"/>
    <p:sldId id="293" r:id="rId36"/>
    <p:sldId id="294" r:id="rId37"/>
    <p:sldId id="296" r:id="rId38"/>
    <p:sldId id="297" r:id="rId39"/>
    <p:sldId id="298" r:id="rId40"/>
    <p:sldId id="299" r:id="rId41"/>
    <p:sldId id="300" r:id="rId42"/>
    <p:sldId id="301" r:id="rId43"/>
    <p:sldId id="302" r:id="rId4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A5DF539F-7B21-426E-A5F8-A9FE6DA2E585}" type="datetimeFigureOut">
              <a:rPr lang="pt-BR" smtClean="0"/>
              <a:t>27/03/2018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3505A9F-545B-43FB-9D90-760E69AEF0B1}" type="slidenum">
              <a:rPr lang="pt-BR" smtClean="0"/>
              <a:t>‹nº›</a:t>
            </a:fld>
            <a:endParaRPr lang="pt-BR"/>
          </a:p>
        </p:txBody>
      </p:sp>
    </p:spTree>
    <p:extLst>
      <p:ext uri="{BB962C8B-B14F-4D97-AF65-F5344CB8AC3E}">
        <p14:creationId xmlns:p14="http://schemas.microsoft.com/office/powerpoint/2010/main" val="3606400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5DF539F-7B21-426E-A5F8-A9FE6DA2E585}" type="datetimeFigureOut">
              <a:rPr lang="pt-BR" smtClean="0"/>
              <a:t>27/03/2018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3505A9F-545B-43FB-9D90-760E69AEF0B1}" type="slidenum">
              <a:rPr lang="pt-BR" smtClean="0"/>
              <a:t>‹nº›</a:t>
            </a:fld>
            <a:endParaRPr lang="pt-BR"/>
          </a:p>
        </p:txBody>
      </p:sp>
    </p:spTree>
    <p:extLst>
      <p:ext uri="{BB962C8B-B14F-4D97-AF65-F5344CB8AC3E}">
        <p14:creationId xmlns:p14="http://schemas.microsoft.com/office/powerpoint/2010/main" val="3649775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5DF539F-7B21-426E-A5F8-A9FE6DA2E585}" type="datetimeFigureOut">
              <a:rPr lang="pt-BR" smtClean="0"/>
              <a:t>27/03/2018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3505A9F-545B-43FB-9D90-760E69AEF0B1}" type="slidenum">
              <a:rPr lang="pt-BR" smtClean="0"/>
              <a:t>‹nº›</a:t>
            </a:fld>
            <a:endParaRPr lang="pt-BR"/>
          </a:p>
        </p:txBody>
      </p:sp>
    </p:spTree>
    <p:extLst>
      <p:ext uri="{BB962C8B-B14F-4D97-AF65-F5344CB8AC3E}">
        <p14:creationId xmlns:p14="http://schemas.microsoft.com/office/powerpoint/2010/main" val="39168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5DF539F-7B21-426E-A5F8-A9FE6DA2E585}" type="datetimeFigureOut">
              <a:rPr lang="pt-BR" smtClean="0"/>
              <a:t>27/03/2018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3505A9F-545B-43FB-9D90-760E69AEF0B1}" type="slidenum">
              <a:rPr lang="pt-BR" smtClean="0"/>
              <a:t>‹nº›</a:t>
            </a:fld>
            <a:endParaRPr lang="pt-BR"/>
          </a:p>
        </p:txBody>
      </p:sp>
    </p:spTree>
    <p:extLst>
      <p:ext uri="{BB962C8B-B14F-4D97-AF65-F5344CB8AC3E}">
        <p14:creationId xmlns:p14="http://schemas.microsoft.com/office/powerpoint/2010/main" val="2356909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A5DF539F-7B21-426E-A5F8-A9FE6DA2E585}" type="datetimeFigureOut">
              <a:rPr lang="pt-BR" smtClean="0"/>
              <a:t>27/03/2018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3505A9F-545B-43FB-9D90-760E69AEF0B1}" type="slidenum">
              <a:rPr lang="pt-BR" smtClean="0"/>
              <a:t>‹nº›</a:t>
            </a:fld>
            <a:endParaRPr lang="pt-BR"/>
          </a:p>
        </p:txBody>
      </p:sp>
    </p:spTree>
    <p:extLst>
      <p:ext uri="{BB962C8B-B14F-4D97-AF65-F5344CB8AC3E}">
        <p14:creationId xmlns:p14="http://schemas.microsoft.com/office/powerpoint/2010/main" val="1211149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A5DF539F-7B21-426E-A5F8-A9FE6DA2E585}" type="datetimeFigureOut">
              <a:rPr lang="pt-BR" smtClean="0"/>
              <a:t>27/03/2018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3505A9F-545B-43FB-9D90-760E69AEF0B1}" type="slidenum">
              <a:rPr lang="pt-BR" smtClean="0"/>
              <a:t>‹nº›</a:t>
            </a:fld>
            <a:endParaRPr lang="pt-BR"/>
          </a:p>
        </p:txBody>
      </p:sp>
    </p:spTree>
    <p:extLst>
      <p:ext uri="{BB962C8B-B14F-4D97-AF65-F5344CB8AC3E}">
        <p14:creationId xmlns:p14="http://schemas.microsoft.com/office/powerpoint/2010/main" val="402989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A5DF539F-7B21-426E-A5F8-A9FE6DA2E585}" type="datetimeFigureOut">
              <a:rPr lang="pt-BR" smtClean="0"/>
              <a:t>27/03/2018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3505A9F-545B-43FB-9D90-760E69AEF0B1}" type="slidenum">
              <a:rPr lang="pt-BR" smtClean="0"/>
              <a:t>‹nº›</a:t>
            </a:fld>
            <a:endParaRPr lang="pt-BR"/>
          </a:p>
        </p:txBody>
      </p:sp>
    </p:spTree>
    <p:extLst>
      <p:ext uri="{BB962C8B-B14F-4D97-AF65-F5344CB8AC3E}">
        <p14:creationId xmlns:p14="http://schemas.microsoft.com/office/powerpoint/2010/main" val="273699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A5DF539F-7B21-426E-A5F8-A9FE6DA2E585}" type="datetimeFigureOut">
              <a:rPr lang="pt-BR" smtClean="0"/>
              <a:t>27/03/2018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3505A9F-545B-43FB-9D90-760E69AEF0B1}" type="slidenum">
              <a:rPr lang="pt-BR" smtClean="0"/>
              <a:t>‹nº›</a:t>
            </a:fld>
            <a:endParaRPr lang="pt-BR"/>
          </a:p>
        </p:txBody>
      </p:sp>
    </p:spTree>
    <p:extLst>
      <p:ext uri="{BB962C8B-B14F-4D97-AF65-F5344CB8AC3E}">
        <p14:creationId xmlns:p14="http://schemas.microsoft.com/office/powerpoint/2010/main" val="1166824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A5DF539F-7B21-426E-A5F8-A9FE6DA2E585}" type="datetimeFigureOut">
              <a:rPr lang="pt-BR" smtClean="0"/>
              <a:t>27/03/2018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3505A9F-545B-43FB-9D90-760E69AEF0B1}" type="slidenum">
              <a:rPr lang="pt-BR" smtClean="0"/>
              <a:t>‹nº›</a:t>
            </a:fld>
            <a:endParaRPr lang="pt-BR"/>
          </a:p>
        </p:txBody>
      </p:sp>
    </p:spTree>
    <p:extLst>
      <p:ext uri="{BB962C8B-B14F-4D97-AF65-F5344CB8AC3E}">
        <p14:creationId xmlns:p14="http://schemas.microsoft.com/office/powerpoint/2010/main" val="161657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A5DF539F-7B21-426E-A5F8-A9FE6DA2E585}" type="datetimeFigureOut">
              <a:rPr lang="pt-BR" smtClean="0"/>
              <a:t>27/03/2018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3505A9F-545B-43FB-9D90-760E69AEF0B1}" type="slidenum">
              <a:rPr lang="pt-BR" smtClean="0"/>
              <a:t>‹nº›</a:t>
            </a:fld>
            <a:endParaRPr lang="pt-BR"/>
          </a:p>
        </p:txBody>
      </p:sp>
    </p:spTree>
    <p:extLst>
      <p:ext uri="{BB962C8B-B14F-4D97-AF65-F5344CB8AC3E}">
        <p14:creationId xmlns:p14="http://schemas.microsoft.com/office/powerpoint/2010/main" val="293660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A5DF539F-7B21-426E-A5F8-A9FE6DA2E585}" type="datetimeFigureOut">
              <a:rPr lang="pt-BR" smtClean="0"/>
              <a:t>27/03/2018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3505A9F-545B-43FB-9D90-760E69AEF0B1}" type="slidenum">
              <a:rPr lang="pt-BR" smtClean="0"/>
              <a:t>‹nº›</a:t>
            </a:fld>
            <a:endParaRPr lang="pt-BR"/>
          </a:p>
        </p:txBody>
      </p:sp>
    </p:spTree>
    <p:extLst>
      <p:ext uri="{BB962C8B-B14F-4D97-AF65-F5344CB8AC3E}">
        <p14:creationId xmlns:p14="http://schemas.microsoft.com/office/powerpoint/2010/main" val="3173667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F539F-7B21-426E-A5F8-A9FE6DA2E585}" type="datetimeFigureOut">
              <a:rPr lang="pt-BR" smtClean="0"/>
              <a:t>27/03/2018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05A9F-545B-43FB-9D90-760E69AEF0B1}" type="slidenum">
              <a:rPr lang="pt-BR" smtClean="0"/>
              <a:t>‹nº›</a:t>
            </a:fld>
            <a:endParaRPr lang="pt-BR"/>
          </a:p>
        </p:txBody>
      </p:sp>
    </p:spTree>
    <p:extLst>
      <p:ext uri="{BB962C8B-B14F-4D97-AF65-F5344CB8AC3E}">
        <p14:creationId xmlns:p14="http://schemas.microsoft.com/office/powerpoint/2010/main" val="346677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4.bp.blogspot.com/_1TyFuSDgEKE/SpmlkuoyTOI/AAAAAAAAABA/6Lj0R_qJdbA/s1600-h/trab.bm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3.bp.blogspot.com/-oJ3xJTeRUQw/Tg0dhFvf9EI/AAAAAAAAI2M/t-5UdZrYpHo/s1600/img.jp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pt.wikipedia.org/wiki/Press%C3%A3o_atmosf%C3%A9ric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1.bp.blogspot.com/_1TyFuSDgEKE/SpmlUhlnfxI/AAAAAAAAAA4/UbyHPYikmLI/s1600-h/trab.bmp"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3">
            <a:schemeClr val="lt1"/>
          </a:lnRef>
          <a:fillRef idx="1">
            <a:schemeClr val="dk1"/>
          </a:fillRef>
          <a:effectRef idx="1">
            <a:schemeClr val="dk1"/>
          </a:effectRef>
          <a:fontRef idx="minor">
            <a:schemeClr val="lt1"/>
          </a:fontRef>
        </p:style>
        <p:txBody>
          <a:bodyPr/>
          <a:lstStyle/>
          <a:p>
            <a:r>
              <a:rPr lang="pt-BR" dirty="0" smtClean="0"/>
              <a:t>Elementos do Clima</a:t>
            </a:r>
            <a:endParaRPr lang="pt-BR" dirty="0"/>
          </a:p>
        </p:txBody>
      </p:sp>
      <p:pic>
        <p:nvPicPr>
          <p:cNvPr id="4" name="Espaço Reservado para Conteúdo 3" descr="Resultado de imagem para fotografias de tipos de chuva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772816"/>
            <a:ext cx="7056784" cy="4392488"/>
          </a:xfrm>
          <a:prstGeom prst="rect">
            <a:avLst/>
          </a:prstGeom>
          <a:noFill/>
          <a:ln>
            <a:noFill/>
          </a:ln>
        </p:spPr>
      </p:pic>
    </p:spTree>
    <p:extLst>
      <p:ext uri="{BB962C8B-B14F-4D97-AF65-F5344CB8AC3E}">
        <p14:creationId xmlns:p14="http://schemas.microsoft.com/office/powerpoint/2010/main" val="137226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800" dirty="0" smtClean="0">
                <a:solidFill>
                  <a:srgbClr val="0070C0"/>
                </a:solidFill>
              </a:rPr>
              <a:t>ORVALHO</a:t>
            </a:r>
            <a:endParaRPr lang="pt-BR" sz="2800" dirty="0">
              <a:solidFill>
                <a:srgbClr val="0070C0"/>
              </a:solidFill>
            </a:endParaRPr>
          </a:p>
        </p:txBody>
      </p:sp>
      <p:sp>
        <p:nvSpPr>
          <p:cNvPr id="4" name="Espaço Reservado para Texto 3"/>
          <p:cNvSpPr>
            <a:spLocks noGrp="1"/>
          </p:cNvSpPr>
          <p:nvPr>
            <p:ph type="body" sz="half" idx="2"/>
          </p:nvPr>
        </p:nvSpPr>
        <p:spPr/>
        <p:txBody>
          <a:bodyPr>
            <a:noAutofit/>
          </a:bodyPr>
          <a:lstStyle/>
          <a:p>
            <a:pPr algn="just"/>
            <a:r>
              <a:rPr lang="pt-BR" sz="2400" dirty="0" smtClean="0"/>
              <a:t>Surge </a:t>
            </a:r>
            <a:r>
              <a:rPr lang="pt-BR" sz="2400" dirty="0"/>
              <a:t>com a condensação do vapor devido à redução rápida da temperatura ambiente ou quando a umidade do ar entra em contato com uma superfície fria. Por isso, o orvalho ocorre geralmente ao amanhecer ou ao anoitecer em noites mais frias.</a:t>
            </a:r>
          </a:p>
        </p:txBody>
      </p:sp>
      <p:pic>
        <p:nvPicPr>
          <p:cNvPr id="5" name="Espaço Reservado para Conteúdo 4" descr="Tipos de Chuvas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20688"/>
            <a:ext cx="4392488" cy="5544616"/>
          </a:xfrm>
          <a:prstGeom prst="rect">
            <a:avLst/>
          </a:prstGeom>
          <a:noFill/>
          <a:ln>
            <a:noFill/>
          </a:ln>
        </p:spPr>
      </p:pic>
    </p:spTree>
    <p:extLst>
      <p:ext uri="{BB962C8B-B14F-4D97-AF65-F5344CB8AC3E}">
        <p14:creationId xmlns:p14="http://schemas.microsoft.com/office/powerpoint/2010/main" val="605542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800" dirty="0" smtClean="0">
                <a:solidFill>
                  <a:srgbClr val="0070C0"/>
                </a:solidFill>
              </a:rPr>
              <a:t>NÉVOA</a:t>
            </a:r>
            <a:endParaRPr lang="pt-BR" sz="2800" dirty="0">
              <a:solidFill>
                <a:srgbClr val="0070C0"/>
              </a:solidFill>
            </a:endParaRPr>
          </a:p>
        </p:txBody>
      </p:sp>
      <p:sp>
        <p:nvSpPr>
          <p:cNvPr id="4" name="Espaço Reservado para Texto 3"/>
          <p:cNvSpPr>
            <a:spLocks noGrp="1"/>
          </p:cNvSpPr>
          <p:nvPr>
            <p:ph type="body" sz="half" idx="2"/>
          </p:nvPr>
        </p:nvSpPr>
        <p:spPr/>
        <p:txBody>
          <a:bodyPr/>
          <a:lstStyle/>
          <a:p>
            <a:pPr algn="just"/>
            <a:r>
              <a:rPr lang="pt-BR" sz="2800" dirty="0" smtClean="0"/>
              <a:t>Ocorre </a:t>
            </a:r>
            <a:r>
              <a:rPr lang="pt-BR" sz="2800" dirty="0"/>
              <a:t>por diversos motivos, entre eles a condensação da umidade no ar, que forma uma nuvem próxima ao solo. </a:t>
            </a:r>
          </a:p>
          <a:p>
            <a:endParaRPr lang="pt-BR" dirty="0"/>
          </a:p>
        </p:txBody>
      </p:sp>
      <p:pic>
        <p:nvPicPr>
          <p:cNvPr id="5" name="Espaço Reservado para Conteúdo 5" descr="Tipos de Chuvas (5)"/>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75050" y="620688"/>
            <a:ext cx="5111750" cy="5688632"/>
          </a:xfrm>
          <a:prstGeom prst="rect">
            <a:avLst/>
          </a:prstGeom>
          <a:noFill/>
          <a:ln>
            <a:noFill/>
          </a:ln>
        </p:spPr>
      </p:pic>
    </p:spTree>
    <p:extLst>
      <p:ext uri="{BB962C8B-B14F-4D97-AF65-F5344CB8AC3E}">
        <p14:creationId xmlns:p14="http://schemas.microsoft.com/office/powerpoint/2010/main" val="3305111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dirty="0" smtClean="0">
                <a:solidFill>
                  <a:srgbClr val="0070C0"/>
                </a:solidFill>
              </a:rPr>
              <a:t>Granizo</a:t>
            </a:r>
            <a:endParaRPr lang="pt-BR" sz="3200" dirty="0">
              <a:solidFill>
                <a:srgbClr val="0070C0"/>
              </a:solidFill>
            </a:endParaRPr>
          </a:p>
        </p:txBody>
      </p:sp>
      <p:sp>
        <p:nvSpPr>
          <p:cNvPr id="4" name="Espaço Reservado para Texto 3"/>
          <p:cNvSpPr>
            <a:spLocks noGrp="1"/>
          </p:cNvSpPr>
          <p:nvPr>
            <p:ph type="body" sz="half" idx="2"/>
          </p:nvPr>
        </p:nvSpPr>
        <p:spPr/>
        <p:txBody>
          <a:bodyPr>
            <a:normAutofit/>
          </a:bodyPr>
          <a:lstStyle/>
          <a:p>
            <a:pPr algn="just"/>
            <a:r>
              <a:rPr lang="pt-BR" sz="2800" dirty="0"/>
              <a:t>Conhecido popularmente como “chuva de pedras”, este tipo de precipitação ocorre, em geral durante os temporais.</a:t>
            </a:r>
          </a:p>
          <a:p>
            <a:pPr algn="just"/>
            <a:endParaRPr lang="pt-BR" sz="2800" dirty="0"/>
          </a:p>
        </p:txBody>
      </p:sp>
      <p:pic>
        <p:nvPicPr>
          <p:cNvPr id="5" name="Espaço Reservado para Conteúdo 4" descr="Resultado de imagem para fotografias de tipos de chuvas"/>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620688"/>
            <a:ext cx="4104456" cy="5616624"/>
          </a:xfrm>
          <a:prstGeom prst="rect">
            <a:avLst/>
          </a:prstGeom>
          <a:noFill/>
          <a:ln>
            <a:noFill/>
          </a:ln>
        </p:spPr>
      </p:pic>
    </p:spTree>
    <p:extLst>
      <p:ext uri="{BB962C8B-B14F-4D97-AF65-F5344CB8AC3E}">
        <p14:creationId xmlns:p14="http://schemas.microsoft.com/office/powerpoint/2010/main" val="2754542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0070C0"/>
                </a:solidFill>
              </a:rPr>
              <a:t>NEVE</a:t>
            </a:r>
            <a:endParaRPr lang="pt-BR" dirty="0">
              <a:solidFill>
                <a:srgbClr val="0070C0"/>
              </a:solidFill>
            </a:endParaRPr>
          </a:p>
        </p:txBody>
      </p:sp>
      <p:sp>
        <p:nvSpPr>
          <p:cNvPr id="4" name="Espaço Reservado para Texto 3"/>
          <p:cNvSpPr>
            <a:spLocks noGrp="1"/>
          </p:cNvSpPr>
          <p:nvPr>
            <p:ph type="body" sz="half" idx="2"/>
          </p:nvPr>
        </p:nvSpPr>
        <p:spPr/>
        <p:txBody>
          <a:bodyPr/>
          <a:lstStyle/>
          <a:p>
            <a:pPr algn="just"/>
            <a:r>
              <a:rPr lang="pt-BR" sz="2000" b="1" dirty="0"/>
              <a:t>Ocorre em condições de temperaturas baixas, como nas regiões de clima frio e temperado. A temperatura fria impede a fusão dos cristais (água congelada) formados pelo vapor de água na atmosfera e estes se precipitam sob a forma de neve (cristais de gelo). </a:t>
            </a:r>
          </a:p>
          <a:p>
            <a:pPr algn="just"/>
            <a:r>
              <a:rPr lang="pt-BR" sz="2000" b="1" dirty="0"/>
              <a:t>geadas, </a:t>
            </a:r>
          </a:p>
          <a:p>
            <a:endParaRPr lang="pt-B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332656"/>
            <a:ext cx="5111750" cy="5832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7591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4"/>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pt-BR" dirty="0" smtClean="0"/>
              <a:t>Umidade – Tipos de Chuva</a:t>
            </a:r>
            <a:endParaRPr lang="pt-BR" dirty="0"/>
          </a:p>
        </p:txBody>
      </p:sp>
      <p:pic>
        <p:nvPicPr>
          <p:cNvPr id="7" name="Espaço Reservado para Conteúdo 6" descr="Imagem relacionada"/>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556792"/>
            <a:ext cx="8136904" cy="4608512"/>
          </a:xfrm>
          <a:prstGeom prst="rect">
            <a:avLst/>
          </a:prstGeom>
          <a:noFill/>
          <a:ln>
            <a:noFill/>
          </a:ln>
        </p:spPr>
      </p:pic>
    </p:spTree>
    <p:extLst>
      <p:ext uri="{BB962C8B-B14F-4D97-AF65-F5344CB8AC3E}">
        <p14:creationId xmlns:p14="http://schemas.microsoft.com/office/powerpoint/2010/main" val="730248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70000" lnSpcReduction="20000"/>
          </a:bodyPr>
          <a:lstStyle/>
          <a:p>
            <a:pPr algn="just"/>
            <a:r>
              <a:rPr lang="pt-BR" b="1" dirty="0">
                <a:solidFill>
                  <a:srgbClr val="0070C0"/>
                </a:solidFill>
              </a:rPr>
              <a:t>Chuva Convectiva ou de Convecção (ou de verão): </a:t>
            </a:r>
            <a:r>
              <a:rPr lang="pt-BR" b="1" dirty="0"/>
              <a:t>ocorre quando o ar quente se ascende verticalmente, resfriando-se em contato com as camadas mais frias da atmosfera e se precipita sob a forma de chuva. Típica de regiões de altas temperaturas, nas zonas climáticas próximas ao Equador no interior dos continentes</a:t>
            </a:r>
            <a:r>
              <a:rPr lang="pt-BR" b="1" dirty="0" smtClean="0"/>
              <a:t>.</a:t>
            </a:r>
          </a:p>
          <a:p>
            <a:pPr marL="0" indent="0" algn="just">
              <a:buNone/>
            </a:pPr>
            <a:endParaRPr lang="pt-BR" b="1" dirty="0"/>
          </a:p>
          <a:p>
            <a:pPr algn="just"/>
            <a:r>
              <a:rPr lang="pt-BR" b="1" dirty="0"/>
              <a:t>O processo: o calor do sol esquenta o ar que tende a subir e a esfriar enquanto sobe; o vapor d’água contido no ar esfria e precipita; a evaporação também é intensa, portanto esse ar sobe e carrega muita umidade, aumenta cada vez mais a quantidade de vapor no ar; aumenta-se a instabilidade, isto é, o ar fica a beira de atingir o ponto de saturação; umidade se eleva de forma a atingir níveis muito elevados por volta de 16 horas, causando tempestades. A chuva se manifesta intensamente e é de curta duração (pode durar apenas 10 mim).</a:t>
            </a:r>
          </a:p>
        </p:txBody>
      </p:sp>
      <p:sp>
        <p:nvSpPr>
          <p:cNvPr id="4" name="Título 4"/>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pt-BR" dirty="0" smtClean="0"/>
              <a:t>Umidade - Tipos de Chuva</a:t>
            </a:r>
            <a:endParaRPr lang="pt-BR" dirty="0"/>
          </a:p>
        </p:txBody>
      </p:sp>
    </p:spTree>
    <p:extLst>
      <p:ext uri="{BB962C8B-B14F-4D97-AF65-F5344CB8AC3E}">
        <p14:creationId xmlns:p14="http://schemas.microsoft.com/office/powerpoint/2010/main" val="3684063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pt-BR" dirty="0" smtClean="0"/>
              <a:t>Umidade - Tipos de Chuva</a:t>
            </a:r>
            <a:endParaRPr lang="pt-BR" dirty="0"/>
          </a:p>
        </p:txBody>
      </p:sp>
      <p:pic>
        <p:nvPicPr>
          <p:cNvPr id="5" name="Espaço Reservado para Conteúdo 4" descr="Chuvas orográfica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772816"/>
            <a:ext cx="6912768" cy="4752528"/>
          </a:xfrm>
          <a:prstGeom prst="rect">
            <a:avLst/>
          </a:prstGeom>
          <a:noFill/>
          <a:ln>
            <a:noFill/>
          </a:ln>
        </p:spPr>
      </p:pic>
    </p:spTree>
    <p:extLst>
      <p:ext uri="{BB962C8B-B14F-4D97-AF65-F5344CB8AC3E}">
        <p14:creationId xmlns:p14="http://schemas.microsoft.com/office/powerpoint/2010/main" val="777537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lnSpcReduction="20000"/>
          </a:bodyPr>
          <a:lstStyle/>
          <a:p>
            <a:pPr marL="0" indent="0" algn="just">
              <a:buNone/>
            </a:pPr>
            <a:r>
              <a:rPr lang="pt-BR" b="1" dirty="0">
                <a:solidFill>
                  <a:srgbClr val="0070C0"/>
                </a:solidFill>
              </a:rPr>
              <a:t>Chuva Orográfica ou de Relevo</a:t>
            </a:r>
            <a:r>
              <a:rPr lang="pt-BR" dirty="0">
                <a:solidFill>
                  <a:srgbClr val="0070C0"/>
                </a:solidFill>
              </a:rPr>
              <a:t>: </a:t>
            </a:r>
            <a:r>
              <a:rPr lang="pt-BR" dirty="0"/>
              <a:t>ocorre quando a disposição de um relevo forma um obstáculo à passagem do ar. Com isso ocorre a ascensão e o resfriamento do ar, que se condensa, forma nuvens e precipita-se sob a forma de chuva em um flanco do relevo. Ao subir para vencer o obstáculo: o ar esfria; o ponto de saturação diminui; a umidade relativa do ar aumenta; ocorre a condensação; formam-se nuvens e chove. São chuvas frequentes nas áreas: de relevo acidentado, ao longo das serras.</a:t>
            </a:r>
          </a:p>
        </p:txBody>
      </p:sp>
      <p:sp>
        <p:nvSpPr>
          <p:cNvPr id="4" name="Título 4"/>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pt-BR" dirty="0" smtClean="0"/>
              <a:t>Umidade - Tipos de Chuva</a:t>
            </a:r>
            <a:endParaRPr lang="pt-BR" dirty="0"/>
          </a:p>
        </p:txBody>
      </p:sp>
    </p:spTree>
    <p:extLst>
      <p:ext uri="{BB962C8B-B14F-4D97-AF65-F5344CB8AC3E}">
        <p14:creationId xmlns:p14="http://schemas.microsoft.com/office/powerpoint/2010/main" val="3894661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pt-BR" dirty="0" smtClean="0"/>
              <a:t>Umidade - Tipos de Chuva</a:t>
            </a:r>
            <a:endParaRPr lang="pt-BR" dirty="0"/>
          </a:p>
        </p:txBody>
      </p:sp>
      <p:pic>
        <p:nvPicPr>
          <p:cNvPr id="5" name="Espaço Reservado para Conteúdo 4" descr="Resultado de imagem para fotografias de tipos de chuva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844824"/>
            <a:ext cx="7344816" cy="4248472"/>
          </a:xfrm>
          <a:prstGeom prst="rect">
            <a:avLst/>
          </a:prstGeom>
          <a:noFill/>
          <a:ln>
            <a:noFill/>
          </a:ln>
        </p:spPr>
      </p:pic>
    </p:spTree>
    <p:extLst>
      <p:ext uri="{BB962C8B-B14F-4D97-AF65-F5344CB8AC3E}">
        <p14:creationId xmlns:p14="http://schemas.microsoft.com/office/powerpoint/2010/main" val="3722892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00200"/>
            <a:ext cx="8229600" cy="4997152"/>
          </a:xfrm>
        </p:spPr>
        <p:txBody>
          <a:bodyPr>
            <a:normAutofit fontScale="55000" lnSpcReduction="20000"/>
          </a:bodyPr>
          <a:lstStyle/>
          <a:p>
            <a:pPr marL="0" indent="0" algn="just">
              <a:buNone/>
            </a:pPr>
            <a:r>
              <a:rPr lang="pt-BR" b="1" dirty="0">
                <a:solidFill>
                  <a:srgbClr val="0070C0"/>
                </a:solidFill>
              </a:rPr>
              <a:t>Chuva Frontal:</a:t>
            </a:r>
            <a:r>
              <a:rPr lang="pt-BR" dirty="0"/>
              <a:t> </a:t>
            </a:r>
            <a:r>
              <a:rPr lang="pt-BR" sz="4400" dirty="0"/>
              <a:t>ocorre quando há o encontro de uma massa de ar frio com uma massa de ar quente. Este encontro forma a frente fria, pois o ar quente, por ser mais leve, ascende e ao se resfriar nas camadas mais altas da atmosfera, condensa-se e se precipita em forma de chuva.</a:t>
            </a:r>
          </a:p>
          <a:p>
            <a:pPr marL="0" indent="0" algn="just">
              <a:buNone/>
            </a:pPr>
            <a:r>
              <a:rPr lang="pt-BR" sz="4400" dirty="0"/>
              <a:t>São típicas de médias latitudes.</a:t>
            </a:r>
          </a:p>
          <a:p>
            <a:pPr marL="0" indent="0" algn="just">
              <a:buNone/>
            </a:pPr>
            <a:r>
              <a:rPr lang="pt-BR" sz="4400" dirty="0"/>
              <a:t>Do choque, a massa de ar quente sobe e o ar: esfria; chega ao ponto de saturação; origina nuvens e precipita. As formas de chuvas variam: chuvisco – quando a frente é quente ou chuva forte/torrencial.</a:t>
            </a:r>
          </a:p>
          <a:p>
            <a:pPr marL="0" indent="0" algn="just">
              <a:buNone/>
            </a:pPr>
            <a:r>
              <a:rPr lang="pt-BR" sz="4400" dirty="0"/>
              <a:t>Ocorrem em áreas de baixa pressão  e principalmente nas zonas dos trópicos ou temperadas, onde ocorrem o encontro das massas de ar polares e dos trópicos Quando a chuva ocorre por conta do ar frio procedente dos polos, diz-se que vem de uma FRENTE FRIA.</a:t>
            </a:r>
          </a:p>
        </p:txBody>
      </p:sp>
      <p:sp>
        <p:nvSpPr>
          <p:cNvPr id="4" name="Título 4"/>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pt-BR" dirty="0" smtClean="0"/>
              <a:t>Umidade - Tipos de Chuva</a:t>
            </a:r>
            <a:endParaRPr lang="pt-BR" dirty="0"/>
          </a:p>
        </p:txBody>
      </p:sp>
    </p:spTree>
    <p:extLst>
      <p:ext uri="{BB962C8B-B14F-4D97-AF65-F5344CB8AC3E}">
        <p14:creationId xmlns:p14="http://schemas.microsoft.com/office/powerpoint/2010/main" val="2881884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lnSpcReduction="20000"/>
          </a:bodyPr>
          <a:lstStyle/>
          <a:p>
            <a:pPr marL="0" indent="0" algn="just">
              <a:buNone/>
            </a:pPr>
            <a:r>
              <a:rPr lang="pt-BR" dirty="0"/>
              <a:t>Estudar  clima é entender sua dinâmica. Seu processo dinâmico ocorre na variação e flutuações dos elementos do clima que atuam de maneira interdependente.  Processos naturais que acontecem na camada da atmosfera terrestre, os chamados fenômenos atmosféricos estão relacionados às dinâmicas de temperatura do ar e da pressão atmosférica, e envolvem vento, umidade, formação de nuvens e precipitações. Saber que a ação humana causa alterações que tem consequências para nós mesmos, nós faz repensar o que somos.</a:t>
            </a:r>
          </a:p>
        </p:txBody>
      </p:sp>
      <p:sp>
        <p:nvSpPr>
          <p:cNvPr id="4" name="Título 1"/>
          <p:cNvSpPr>
            <a:spLocks noGrp="1"/>
          </p:cNvSpPr>
          <p:nvPr>
            <p:ph type="title"/>
          </p:nvPr>
        </p:nvSpPr>
        <p:spPr/>
        <p:style>
          <a:lnRef idx="3">
            <a:schemeClr val="lt1"/>
          </a:lnRef>
          <a:fillRef idx="1">
            <a:schemeClr val="dk1"/>
          </a:fillRef>
          <a:effectRef idx="1">
            <a:schemeClr val="dk1"/>
          </a:effectRef>
          <a:fontRef idx="minor">
            <a:schemeClr val="lt1"/>
          </a:fontRef>
        </p:style>
        <p:txBody>
          <a:bodyPr/>
          <a:lstStyle/>
          <a:p>
            <a:r>
              <a:rPr lang="pt-BR" dirty="0" smtClean="0"/>
              <a:t>Elementos do Clima</a:t>
            </a:r>
            <a:endParaRPr lang="pt-BR" dirty="0"/>
          </a:p>
        </p:txBody>
      </p:sp>
    </p:spTree>
    <p:extLst>
      <p:ext uri="{BB962C8B-B14F-4D97-AF65-F5344CB8AC3E}">
        <p14:creationId xmlns:p14="http://schemas.microsoft.com/office/powerpoint/2010/main" val="745159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lnSpcReduction="10000"/>
          </a:bodyPr>
          <a:lstStyle/>
          <a:p>
            <a:pPr marL="0" indent="0" algn="just">
              <a:buNone/>
            </a:pPr>
            <a:r>
              <a:rPr lang="pt-BR" dirty="0"/>
              <a:t>As nuvens são compostas por gotículas de água em suspensão no ar e por cristais de gelo. Basicamente as nuvens são formadas pelo vapor d’água mais leve do que o ar, que se condensa quando atinge o ponto de saturação. Possuem um papel importante no processo de contra radiação, formando barreiras contra a perda de parte da radiação terrestre para o espaço. Também podem restringir o fluxo de radiação solar que alcança a superfície da Terra amenizando as temperaturas.</a:t>
            </a:r>
          </a:p>
          <a:p>
            <a:pPr marL="0" indent="0">
              <a:buNone/>
            </a:pPr>
            <a:endParaRPr lang="pt-BR" dirty="0"/>
          </a:p>
        </p:txBody>
      </p:sp>
      <p:sp>
        <p:nvSpPr>
          <p:cNvPr id="4" name="Título 4"/>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pt-BR" dirty="0" smtClean="0"/>
              <a:t>Umidade - Nuvens</a:t>
            </a:r>
            <a:endParaRPr lang="pt-BR" dirty="0"/>
          </a:p>
        </p:txBody>
      </p:sp>
    </p:spTree>
    <p:extLst>
      <p:ext uri="{BB962C8B-B14F-4D97-AF65-F5344CB8AC3E}">
        <p14:creationId xmlns:p14="http://schemas.microsoft.com/office/powerpoint/2010/main" val="3819103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pt-BR" dirty="0" smtClean="0"/>
              <a:t>Umidade - Nuvens</a:t>
            </a:r>
            <a:endParaRPr lang="pt-BR" dirty="0"/>
          </a:p>
        </p:txBody>
      </p:sp>
      <p:pic>
        <p:nvPicPr>
          <p:cNvPr id="5" name="Espaço Reservado para Conteúdo 4" descr="Resultado de imagem para fotografias de tipos de chuva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772816"/>
            <a:ext cx="8064896" cy="4752528"/>
          </a:xfrm>
          <a:prstGeom prst="rect">
            <a:avLst/>
          </a:prstGeom>
          <a:noFill/>
          <a:ln>
            <a:noFill/>
          </a:ln>
        </p:spPr>
      </p:pic>
    </p:spTree>
    <p:extLst>
      <p:ext uri="{BB962C8B-B14F-4D97-AF65-F5344CB8AC3E}">
        <p14:creationId xmlns:p14="http://schemas.microsoft.com/office/powerpoint/2010/main" val="3207509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p:txBody>
          <a:bodyPr/>
          <a:lstStyle/>
          <a:p>
            <a:pPr marL="0" indent="0" algn="just">
              <a:buNone/>
            </a:pPr>
            <a:r>
              <a:rPr lang="pt-BR" b="1" dirty="0">
                <a:solidFill>
                  <a:srgbClr val="0070C0"/>
                </a:solidFill>
              </a:rPr>
              <a:t>Cirros:</a:t>
            </a:r>
            <a:r>
              <a:rPr lang="pt-BR" dirty="0">
                <a:solidFill>
                  <a:srgbClr val="0070C0"/>
                </a:solidFill>
              </a:rPr>
              <a:t> </a:t>
            </a:r>
            <a:r>
              <a:rPr lang="pt-BR" dirty="0"/>
              <a:t>São as nuvens mais elevadas e apresentam aspecto de plumas. Na verdade, como a temperatura da atmosfera nessa altura é muito baixa, os cirros muitas vezes são formados por cristais de gelo. </a:t>
            </a:r>
          </a:p>
          <a:p>
            <a:pPr marL="0" indent="0">
              <a:buNone/>
            </a:pPr>
            <a:endParaRPr lang="pt-BR" dirty="0"/>
          </a:p>
        </p:txBody>
      </p:sp>
      <p:sp>
        <p:nvSpPr>
          <p:cNvPr id="4" name="Espaço Reservado para Conteúdo 3"/>
          <p:cNvSpPr>
            <a:spLocks noGrp="1"/>
          </p:cNvSpPr>
          <p:nvPr>
            <p:ph sz="half" idx="2"/>
          </p:nvPr>
        </p:nvSpPr>
        <p:spPr/>
        <p:txBody>
          <a:bodyPr/>
          <a:lstStyle/>
          <a:p>
            <a:pPr marL="0" indent="0" algn="just">
              <a:buNone/>
            </a:pPr>
            <a:r>
              <a:rPr lang="pt-BR" b="1" dirty="0">
                <a:solidFill>
                  <a:srgbClr val="0070C0"/>
                </a:solidFill>
              </a:rPr>
              <a:t>Estratos:</a:t>
            </a:r>
            <a:r>
              <a:rPr lang="pt-BR" dirty="0">
                <a:solidFill>
                  <a:srgbClr val="0070C0"/>
                </a:solidFill>
              </a:rPr>
              <a:t> </a:t>
            </a:r>
            <a:r>
              <a:rPr lang="pt-BR" dirty="0"/>
              <a:t>Nuvens que têm a forma de camadas horizontais.</a:t>
            </a:r>
          </a:p>
          <a:p>
            <a:pPr marL="0" indent="0">
              <a:buNone/>
            </a:pPr>
            <a:endParaRPr lang="pt-BR" dirty="0"/>
          </a:p>
        </p:txBody>
      </p:sp>
      <p:sp>
        <p:nvSpPr>
          <p:cNvPr id="5" name="Título 4"/>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pt-BR" dirty="0" smtClean="0"/>
              <a:t>Umidade - Nuvens</a:t>
            </a:r>
            <a:endParaRPr lang="pt-BR" dirty="0"/>
          </a:p>
        </p:txBody>
      </p:sp>
    </p:spTree>
    <p:extLst>
      <p:ext uri="{BB962C8B-B14F-4D97-AF65-F5344CB8AC3E}">
        <p14:creationId xmlns:p14="http://schemas.microsoft.com/office/powerpoint/2010/main" val="1199349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p:txBody>
          <a:bodyPr>
            <a:normAutofit lnSpcReduction="10000"/>
          </a:bodyPr>
          <a:lstStyle/>
          <a:p>
            <a:pPr marL="0" indent="0" algn="just">
              <a:buNone/>
            </a:pPr>
            <a:r>
              <a:rPr lang="pt-BR" b="1" dirty="0">
                <a:solidFill>
                  <a:srgbClr val="0070C0"/>
                </a:solidFill>
              </a:rPr>
              <a:t>Cúmulos:</a:t>
            </a:r>
            <a:r>
              <a:rPr lang="pt-BR" dirty="0">
                <a:solidFill>
                  <a:srgbClr val="0070C0"/>
                </a:solidFill>
              </a:rPr>
              <a:t> </a:t>
            </a:r>
            <a:r>
              <a:rPr lang="pt-BR" dirty="0"/>
              <a:t>Semelhantes a flocos de algodão, os cúmulos são nuvens bonitas e divertidas; são as que geralmente estimulam nossa imaginação. Mas, quando associadas a nimbos, podem provocar temporais e chuvas de granizo.</a:t>
            </a:r>
          </a:p>
        </p:txBody>
      </p:sp>
      <p:sp>
        <p:nvSpPr>
          <p:cNvPr id="4" name="Espaço Reservado para Conteúdo 3"/>
          <p:cNvSpPr>
            <a:spLocks noGrp="1"/>
          </p:cNvSpPr>
          <p:nvPr>
            <p:ph sz="half" idx="2"/>
          </p:nvPr>
        </p:nvSpPr>
        <p:spPr/>
        <p:txBody>
          <a:bodyPr>
            <a:normAutofit lnSpcReduction="10000"/>
          </a:bodyPr>
          <a:lstStyle/>
          <a:p>
            <a:pPr marL="0" indent="0" algn="just">
              <a:buNone/>
            </a:pPr>
            <a:r>
              <a:rPr lang="pt-BR" b="1" dirty="0">
                <a:solidFill>
                  <a:srgbClr val="0070C0"/>
                </a:solidFill>
              </a:rPr>
              <a:t>Nimbos:</a:t>
            </a:r>
            <a:r>
              <a:rPr lang="pt-BR" dirty="0">
                <a:solidFill>
                  <a:srgbClr val="0070C0"/>
                </a:solidFill>
              </a:rPr>
              <a:t> </a:t>
            </a:r>
            <a:r>
              <a:rPr lang="pt-BR" dirty="0"/>
              <a:t>Nuvens mais baixas, geralmente muito densas, que dificultam a passagem da luz do sol, o que torna sua coloração escura! Provocam fortes chuvas.</a:t>
            </a:r>
          </a:p>
        </p:txBody>
      </p:sp>
      <p:sp>
        <p:nvSpPr>
          <p:cNvPr id="5" name="Título 4"/>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pt-BR" dirty="0" smtClean="0"/>
              <a:t>Umidade - Nuvens</a:t>
            </a:r>
            <a:endParaRPr lang="pt-BR" dirty="0"/>
          </a:p>
        </p:txBody>
      </p:sp>
    </p:spTree>
    <p:extLst>
      <p:ext uri="{BB962C8B-B14F-4D97-AF65-F5344CB8AC3E}">
        <p14:creationId xmlns:p14="http://schemas.microsoft.com/office/powerpoint/2010/main" val="1165499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pt-BR" dirty="0" smtClean="0"/>
              <a:t>Pressão atmosférica</a:t>
            </a:r>
            <a:endParaRPr lang="pt-BR" dirty="0"/>
          </a:p>
        </p:txBody>
      </p:sp>
      <p:sp>
        <p:nvSpPr>
          <p:cNvPr id="3" name="Espaço Reservado para Conteúdo 2"/>
          <p:cNvSpPr>
            <a:spLocks noGrp="1"/>
          </p:cNvSpPr>
          <p:nvPr>
            <p:ph idx="1"/>
          </p:nvPr>
        </p:nvSpPr>
        <p:spPr/>
        <p:txBody>
          <a:bodyPr/>
          <a:lstStyle/>
          <a:p>
            <a:pPr marL="0" indent="0">
              <a:buNone/>
            </a:pPr>
            <a:endParaRPr lang="pt-BR" dirty="0" smtClean="0"/>
          </a:p>
          <a:p>
            <a:pPr marL="0" indent="0">
              <a:buNone/>
            </a:pPr>
            <a:r>
              <a:rPr lang="pt-BR" dirty="0"/>
              <a:t> </a:t>
            </a:r>
          </a:p>
        </p:txBody>
      </p:sp>
      <p:pic>
        <p:nvPicPr>
          <p:cNvPr id="4" name="Imagem 3" descr="http://4.bp.blogspot.com/_1TyFuSDgEKE/SpmlkuoyTOI/AAAAAAAAABA/6Lj0R_qJdbA/s400/trab.bmp">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916832"/>
            <a:ext cx="7056784" cy="4536504"/>
          </a:xfrm>
          <a:prstGeom prst="rect">
            <a:avLst/>
          </a:prstGeom>
          <a:noFill/>
          <a:ln>
            <a:noFill/>
          </a:ln>
        </p:spPr>
      </p:pic>
    </p:spTree>
    <p:extLst>
      <p:ext uri="{BB962C8B-B14F-4D97-AF65-F5344CB8AC3E}">
        <p14:creationId xmlns:p14="http://schemas.microsoft.com/office/powerpoint/2010/main" val="1579656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77500" lnSpcReduction="20000"/>
          </a:bodyPr>
          <a:lstStyle/>
          <a:p>
            <a:pPr algn="just"/>
            <a:r>
              <a:rPr lang="pt-BR" dirty="0"/>
              <a:t>A </a:t>
            </a:r>
            <a:r>
              <a:rPr lang="pt-BR" b="1" dirty="0">
                <a:solidFill>
                  <a:schemeClr val="accent4">
                    <a:lumMod val="75000"/>
                  </a:schemeClr>
                </a:solidFill>
              </a:rPr>
              <a:t>pressão atmosférica </a:t>
            </a:r>
            <a:r>
              <a:rPr lang="pt-BR" dirty="0"/>
              <a:t>é a força exercida pelo peso da atmosfera sobre a superfície. Varia de acordo com a altitude e a latitude/ temperatura. </a:t>
            </a:r>
            <a:br>
              <a:rPr lang="pt-BR" dirty="0"/>
            </a:br>
            <a:r>
              <a:rPr lang="pt-BR" dirty="0"/>
              <a:t>Essa variação desse elemento é responsável pela movimentação do ar.</a:t>
            </a:r>
          </a:p>
          <a:p>
            <a:pPr algn="just"/>
            <a:r>
              <a:rPr lang="pt-BR" dirty="0"/>
              <a:t>Quanto maior a altitude, menor a pressão. Quanto menor a latitude, menor a pressão. Nas regiões mais quentes, região equatorial, o ar se dilata ficando leve, por isso tem uma baixa pressão. Próximo aos polos, o frio contrai o ar, deixando mais denso, tendo uma maior pressão.</a:t>
            </a:r>
          </a:p>
          <a:p>
            <a:pPr algn="just"/>
            <a:r>
              <a:rPr lang="pt-BR" dirty="0"/>
              <a:t>Em regiões mais elevadas, de menor temperatura, também há menor concentração de moléculas de ar (ar mais rarefeito) e, neste caso, menor será a pressão.</a:t>
            </a:r>
          </a:p>
          <a:p>
            <a:pPr marL="0" indent="0" algn="just">
              <a:buNone/>
            </a:pPr>
            <a:endParaRPr lang="pt-BR" dirty="0"/>
          </a:p>
        </p:txBody>
      </p:sp>
      <p:sp>
        <p:nvSpPr>
          <p:cNvPr id="4" name="Título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pt-BR" dirty="0" smtClean="0"/>
              <a:t>Pressão atmosférica</a:t>
            </a:r>
            <a:endParaRPr lang="pt-BR" dirty="0"/>
          </a:p>
        </p:txBody>
      </p:sp>
    </p:spTree>
    <p:extLst>
      <p:ext uri="{BB962C8B-B14F-4D97-AF65-F5344CB8AC3E}">
        <p14:creationId xmlns:p14="http://schemas.microsoft.com/office/powerpoint/2010/main" val="1771656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buNone/>
            </a:pPr>
            <a:r>
              <a:rPr lang="pt-BR" dirty="0"/>
              <a:t>A pressão atmosférica é o principal responsável pela formação dos ventos (ar em movimento), pois estes são gerados e se deslocam das áreas de alta pressão (onde existe mais ar e é mais frio/áreas </a:t>
            </a:r>
            <a:r>
              <a:rPr lang="pt-BR" dirty="0" err="1"/>
              <a:t>anticiclonais</a:t>
            </a:r>
            <a:r>
              <a:rPr lang="pt-BR" dirty="0"/>
              <a:t>) para as áreas de baixas pressões atmosféricas (menos ar e mais quente/ áreas </a:t>
            </a:r>
            <a:r>
              <a:rPr lang="pt-BR" dirty="0" err="1"/>
              <a:t>ciclonais</a:t>
            </a:r>
            <a:r>
              <a:rPr lang="pt-BR" dirty="0"/>
              <a:t>).</a:t>
            </a:r>
          </a:p>
          <a:p>
            <a:pPr marL="0" indent="0">
              <a:buNone/>
            </a:pPr>
            <a:endParaRPr lang="pt-BR" dirty="0"/>
          </a:p>
        </p:txBody>
      </p:sp>
      <p:sp>
        <p:nvSpPr>
          <p:cNvPr id="4" name="Título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pt-BR" dirty="0" smtClean="0"/>
              <a:t>Pressão atmosférica</a:t>
            </a:r>
            <a:endParaRPr lang="pt-BR" dirty="0"/>
          </a:p>
        </p:txBody>
      </p:sp>
    </p:spTree>
    <p:extLst>
      <p:ext uri="{BB962C8B-B14F-4D97-AF65-F5344CB8AC3E}">
        <p14:creationId xmlns:p14="http://schemas.microsoft.com/office/powerpoint/2010/main" val="1837150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pt-BR" dirty="0" smtClean="0"/>
              <a:t>Vento</a:t>
            </a:r>
            <a:endParaRPr lang="pt-BR" dirty="0"/>
          </a:p>
        </p:txBody>
      </p:sp>
      <p:sp>
        <p:nvSpPr>
          <p:cNvPr id="3" name="Espaço Reservado para Conteúdo 2"/>
          <p:cNvSpPr>
            <a:spLocks noGrp="1"/>
          </p:cNvSpPr>
          <p:nvPr>
            <p:ph idx="1"/>
          </p:nvPr>
        </p:nvSpPr>
        <p:spPr/>
        <p:txBody>
          <a:bodyPr>
            <a:normAutofit/>
          </a:bodyPr>
          <a:lstStyle/>
          <a:p>
            <a:pPr marL="0" indent="0" algn="just">
              <a:buNone/>
            </a:pPr>
            <a:r>
              <a:rPr lang="pt-BR" dirty="0" smtClean="0"/>
              <a:t>É </a:t>
            </a:r>
            <a:r>
              <a:rPr lang="pt-BR" dirty="0"/>
              <a:t>o ar em movimento, a partir das diferenças de pressões atmosféricas. Com a temperatura quente o ar torna-se menos denso e sobe, o que diminui a pressão sobre a superfície, formando uma zona de baixa pressão atmosférica receptora de ventos. Com baixa temperatura o ar fica mais denso, sendo assim, formando uma área de alta pressão emissora de ventos</a:t>
            </a:r>
          </a:p>
          <a:p>
            <a:endParaRPr lang="pt-BR" dirty="0"/>
          </a:p>
        </p:txBody>
      </p:sp>
    </p:spTree>
    <p:extLst>
      <p:ext uri="{BB962C8B-B14F-4D97-AF65-F5344CB8AC3E}">
        <p14:creationId xmlns:p14="http://schemas.microsoft.com/office/powerpoint/2010/main" val="1348374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http://3.bp.blogspot.com/-oJ3xJTeRUQw/Tg0dhFvf9EI/AAAAAAAAI2M/t-5UdZrYpHo/s400/img.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2132856"/>
            <a:ext cx="7488832" cy="4248472"/>
          </a:xfrm>
          <a:prstGeom prst="rect">
            <a:avLst/>
          </a:prstGeom>
          <a:noFill/>
          <a:ln>
            <a:noFill/>
          </a:ln>
        </p:spPr>
      </p:pic>
      <p:sp>
        <p:nvSpPr>
          <p:cNvPr id="5" name="Título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pt-BR" dirty="0" smtClean="0"/>
              <a:t>Vento</a:t>
            </a:r>
            <a:endParaRPr lang="pt-BR" dirty="0"/>
          </a:p>
        </p:txBody>
      </p:sp>
    </p:spTree>
    <p:extLst>
      <p:ext uri="{BB962C8B-B14F-4D97-AF65-F5344CB8AC3E}">
        <p14:creationId xmlns:p14="http://schemas.microsoft.com/office/powerpoint/2010/main" val="302892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419646"/>
          </a:xfrm>
        </p:spPr>
        <p:txBody>
          <a:bodyPr/>
          <a:lstStyle/>
          <a:p>
            <a:pPr algn="ctr"/>
            <a:r>
              <a:rPr lang="pt-BR" dirty="0" smtClean="0">
                <a:solidFill>
                  <a:srgbClr val="0070C0"/>
                </a:solidFill>
              </a:rPr>
              <a:t>BRISAS</a:t>
            </a:r>
            <a:endParaRPr lang="pt-BR" dirty="0">
              <a:solidFill>
                <a:srgbClr val="0070C0"/>
              </a:solidFill>
            </a:endParaRPr>
          </a:p>
        </p:txBody>
      </p:sp>
      <p:sp>
        <p:nvSpPr>
          <p:cNvPr id="3" name="Espaço Reservado para Conteúdo 2"/>
          <p:cNvSpPr>
            <a:spLocks noGrp="1"/>
          </p:cNvSpPr>
          <p:nvPr>
            <p:ph idx="1"/>
          </p:nvPr>
        </p:nvSpPr>
        <p:spPr>
          <a:xfrm>
            <a:off x="3575050" y="273050"/>
            <a:ext cx="5111750" cy="6396310"/>
          </a:xfrm>
        </p:spPr>
        <p:txBody>
          <a:bodyPr>
            <a:normAutofit fontScale="70000" lnSpcReduction="20000"/>
          </a:bodyPr>
          <a:lstStyle/>
          <a:p>
            <a:pPr marL="0" indent="0" algn="just">
              <a:buNone/>
            </a:pPr>
            <a:endParaRPr lang="pt-BR" dirty="0" smtClean="0"/>
          </a:p>
          <a:p>
            <a:pPr marL="0" indent="0" algn="just">
              <a:buNone/>
            </a:pPr>
            <a:endParaRPr lang="pt-BR" dirty="0" smtClean="0"/>
          </a:p>
          <a:p>
            <a:pPr marL="0" indent="0" algn="just">
              <a:buNone/>
            </a:pPr>
            <a:r>
              <a:rPr lang="pt-BR" dirty="0" smtClean="0"/>
              <a:t>A </a:t>
            </a:r>
            <a:r>
              <a:rPr lang="pt-BR" dirty="0"/>
              <a:t>sensação agradável de estarmos a beira mar - Para se aquecer, a água precisa de mais energia solar do que a terra. Embora ambas recebam a mesma quantidade de energia, a última se aquece mais porque o solo é mau condutor e concentra o calor. A água é boa condutora e dispersa o calor para águas profundas. A temperatura mais alta da terra aquece o ar sobre ela deixando-o mais leve e tornando a pressão atmosférica menor do que sobre o oceano. Durante o dia os ventos se deslocam do oceano para o continente, formando a brisa marítima. Já a noite a situação se inverte. O mar guarda calor, mantêm a temperatura noturna quase igual à diurna. O ar sobre o oceano é mais quente do que na terra, logo os ventos se dirigem para o mar, que tem pressão mais baixa, formando a brisa terrestre.</a:t>
            </a:r>
          </a:p>
        </p:txBody>
      </p:sp>
      <p:sp>
        <p:nvSpPr>
          <p:cNvPr id="4" name="Espaço Reservado para Texto 3"/>
          <p:cNvSpPr>
            <a:spLocks noGrp="1"/>
          </p:cNvSpPr>
          <p:nvPr>
            <p:ph type="body" sz="half" idx="2"/>
          </p:nvPr>
        </p:nvSpPr>
        <p:spPr>
          <a:xfrm>
            <a:off x="457200" y="1435100"/>
            <a:ext cx="3008313" cy="5234260"/>
          </a:xfrm>
        </p:spPr>
        <p:txBody>
          <a:bodyPr/>
          <a:lstStyle/>
          <a:p>
            <a:endParaRPr lang="pt-B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52736"/>
            <a:ext cx="3024336" cy="2732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933056"/>
            <a:ext cx="302433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2900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pt-BR" dirty="0" smtClean="0"/>
              <a:t>Temperatura</a:t>
            </a:r>
            <a:endParaRPr lang="pt-BR" dirty="0"/>
          </a:p>
        </p:txBody>
      </p:sp>
      <p:sp>
        <p:nvSpPr>
          <p:cNvPr id="3" name="Espaço Reservado para Conteúdo 2"/>
          <p:cNvSpPr>
            <a:spLocks noGrp="1"/>
          </p:cNvSpPr>
          <p:nvPr>
            <p:ph idx="1"/>
          </p:nvPr>
        </p:nvSpPr>
        <p:spPr/>
        <p:txBody>
          <a:bodyPr>
            <a:normAutofit fontScale="92500" lnSpcReduction="20000"/>
          </a:bodyPr>
          <a:lstStyle/>
          <a:p>
            <a:pPr algn="just"/>
            <a:r>
              <a:rPr lang="pt-BR" dirty="0"/>
              <a:t>A temperatura é um fenômeno atmosférico definido como a quantidade de calor existente no ar, é o calor armazenado, causado pela energia solar que chega à superfície terrestre e aquece a atmosfera por meio de irradiação solar. É medida em graus Celsius (</a:t>
            </a:r>
            <a:r>
              <a:rPr lang="pt-BR" dirty="0" err="1"/>
              <a:t>ºC</a:t>
            </a:r>
            <a:r>
              <a:rPr lang="pt-BR" dirty="0"/>
              <a:t>) ou Fahrenheit.</a:t>
            </a:r>
          </a:p>
          <a:p>
            <a:pPr algn="just"/>
            <a:r>
              <a:rPr lang="pt-BR" dirty="0"/>
              <a:t>A sua variação pode ser por intervalos de tempos diferentes. A temperatura depende da trajetória diária e anual do Sol e outros vários fatores: altitude, latitude, continentalidade, </a:t>
            </a:r>
            <a:r>
              <a:rPr lang="pt-BR" dirty="0" err="1"/>
              <a:t>maritimidade</a:t>
            </a:r>
            <a:r>
              <a:rPr lang="pt-BR" dirty="0"/>
              <a:t> sem contar as ações humanas.</a:t>
            </a:r>
          </a:p>
          <a:p>
            <a:pPr marL="0" indent="0">
              <a:buNone/>
            </a:pPr>
            <a:endParaRPr lang="pt-BR" dirty="0"/>
          </a:p>
        </p:txBody>
      </p:sp>
    </p:spTree>
    <p:extLst>
      <p:ext uri="{BB962C8B-B14F-4D97-AF65-F5344CB8AC3E}">
        <p14:creationId xmlns:p14="http://schemas.microsoft.com/office/powerpoint/2010/main" val="424531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Resultado de imagem para imagens de ciclone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7560840" cy="4752528"/>
          </a:xfrm>
          <a:prstGeom prst="rect">
            <a:avLst/>
          </a:prstGeom>
          <a:noFill/>
          <a:ln>
            <a:noFill/>
          </a:ln>
        </p:spPr>
      </p:pic>
      <p:sp>
        <p:nvSpPr>
          <p:cNvPr id="5" name="Título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pt-BR" dirty="0" smtClean="0"/>
              <a:t>Vento</a:t>
            </a:r>
            <a:endParaRPr lang="pt-BR" dirty="0"/>
          </a:p>
        </p:txBody>
      </p:sp>
    </p:spTree>
    <p:extLst>
      <p:ext uri="{BB962C8B-B14F-4D97-AF65-F5344CB8AC3E}">
        <p14:creationId xmlns:p14="http://schemas.microsoft.com/office/powerpoint/2010/main" val="4159989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85000" lnSpcReduction="20000"/>
          </a:bodyPr>
          <a:lstStyle/>
          <a:p>
            <a:pPr marL="0" indent="0" algn="just">
              <a:buNone/>
            </a:pPr>
            <a:r>
              <a:rPr lang="pt-BR" dirty="0"/>
              <a:t>Existem alguns fenômenos da natureza que são resultado da ação dos ventos, variação da temperatura, umidade, clima e diversos outros fatores, que causam devastação e muito medo. São movimentos do vento que tem como característica ser uma tempestade giratória ou circular intensa causada pela queda da </a:t>
            </a:r>
            <a:r>
              <a:rPr lang="pt-BR" u="sng" dirty="0">
                <a:hlinkClick r:id="rId2"/>
              </a:rPr>
              <a:t>pressão atmosférica</a:t>
            </a:r>
            <a:r>
              <a:rPr lang="pt-BR" dirty="0"/>
              <a:t> em uma área significativamente menor e sua temperatura ligeiramente maior do que as áreas que a circundam. Sua ação tem consequências bastante destrutivas para as sociedades. São chamados de ciclone, tornado, furacão, tufão. São distintos entre si, sendo divididos em dois grupos: ciclones ( tufão e furacão) e tornado.</a:t>
            </a:r>
          </a:p>
        </p:txBody>
      </p:sp>
      <p:sp>
        <p:nvSpPr>
          <p:cNvPr id="4" name="Título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pt-BR" dirty="0" smtClean="0"/>
              <a:t>Vento</a:t>
            </a:r>
            <a:endParaRPr lang="pt-BR" dirty="0"/>
          </a:p>
        </p:txBody>
      </p:sp>
    </p:spTree>
    <p:extLst>
      <p:ext uri="{BB962C8B-B14F-4D97-AF65-F5344CB8AC3E}">
        <p14:creationId xmlns:p14="http://schemas.microsoft.com/office/powerpoint/2010/main" val="2853575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4210" y="1600200"/>
            <a:ext cx="679558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pt-BR" dirty="0" smtClean="0"/>
              <a:t>Vento</a:t>
            </a:r>
            <a:endParaRPr lang="pt-BR" dirty="0"/>
          </a:p>
        </p:txBody>
      </p:sp>
    </p:spTree>
    <p:extLst>
      <p:ext uri="{BB962C8B-B14F-4D97-AF65-F5344CB8AC3E}">
        <p14:creationId xmlns:p14="http://schemas.microsoft.com/office/powerpoint/2010/main" val="2421499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77500" lnSpcReduction="20000"/>
          </a:bodyPr>
          <a:lstStyle/>
          <a:p>
            <a:pPr marL="0" indent="0" algn="just">
              <a:buNone/>
            </a:pPr>
            <a:r>
              <a:rPr lang="pt-BR" dirty="0" smtClean="0"/>
              <a:t>Os tufões, furacões ou ciclones se iniciam em regiões oceânicas onde a temperatura ultrapassa os 27º C. A evaporação da água dos oceanos se acumula em forma de nuvens na camada mais baixa da atmosfera, o que cria uma camada de baixa pressão atmosférica, fazendo com que o ar quente suba com mais rapidez e com que o ar frio das camadas superiores comece a descer pelo centro da tempestade. Ventos em sentido contrário fazem com que a tempestade comece a girar. Enquanto avança pelo mar, neste turbilhão, mais água é evaporada, alimentando o ciclone. Quando ele atinge algum continente, que é mais frio e seco, começa a se dissipar - causando, mesmo assim, enorme destruição em seu caminho.</a:t>
            </a:r>
          </a:p>
          <a:p>
            <a:pPr marL="0" indent="0">
              <a:buNone/>
            </a:pPr>
            <a:endParaRPr lang="pt-BR" dirty="0"/>
          </a:p>
        </p:txBody>
      </p:sp>
    </p:spTree>
    <p:extLst>
      <p:ext uri="{BB962C8B-B14F-4D97-AF65-F5344CB8AC3E}">
        <p14:creationId xmlns:p14="http://schemas.microsoft.com/office/powerpoint/2010/main" val="3840672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00200"/>
            <a:ext cx="8229600" cy="4997152"/>
          </a:xfrm>
        </p:spPr>
        <p:txBody>
          <a:bodyPr>
            <a:normAutofit fontScale="70000" lnSpcReduction="20000"/>
          </a:bodyPr>
          <a:lstStyle/>
          <a:p>
            <a:pPr algn="just"/>
            <a:r>
              <a:rPr lang="pt-BR" sz="3400" b="1" dirty="0">
                <a:solidFill>
                  <a:srgbClr val="0070C0"/>
                </a:solidFill>
              </a:rPr>
              <a:t>Ciclone</a:t>
            </a:r>
            <a:r>
              <a:rPr lang="pt-BR" sz="3400" dirty="0"/>
              <a:t> – uma tempestade muito violenta que acontece em regiões tropicais ou subtropicais num movimento de ar giratório que se apresenta em uma grande área, envolvendo centenas de quilômetros. Costuma apresentar ventos com velocidades iguais ou superiores a 120 km/h e é bastante destrutivo, pois atinge uma grande área e pode durar vários dias.</a:t>
            </a:r>
          </a:p>
          <a:p>
            <a:pPr algn="just"/>
            <a:r>
              <a:rPr lang="pt-BR" sz="3400" dirty="0"/>
              <a:t>Os ciclones dividem-se em </a:t>
            </a:r>
            <a:r>
              <a:rPr lang="pt-BR" sz="3400" b="1" dirty="0"/>
              <a:t>tropicais</a:t>
            </a:r>
            <a:r>
              <a:rPr lang="pt-BR" sz="3400" dirty="0"/>
              <a:t> e </a:t>
            </a:r>
            <a:r>
              <a:rPr lang="pt-BR" sz="3400" b="1" dirty="0"/>
              <a:t>extratropicais</a:t>
            </a:r>
            <a:r>
              <a:rPr lang="pt-BR" sz="3400" dirty="0"/>
              <a:t>. Os últimos ocorrem em áreas de latitudes médias, por um sistema de baixa pressão e sem calor em seu núcleo; já os primeiros apresentam-se em áreas tropicais, por um sistema de alta pressão e com grande calor em seu núcleo. Dessa forma, </a:t>
            </a:r>
            <a:r>
              <a:rPr lang="pt-BR" sz="3400" b="1" dirty="0"/>
              <a:t>tufão e furacão são dois tipos de ciclones tropicais</a:t>
            </a:r>
            <a:r>
              <a:rPr lang="pt-BR" sz="3400" dirty="0"/>
              <a:t>.</a:t>
            </a:r>
          </a:p>
          <a:p>
            <a:pPr algn="just"/>
            <a:r>
              <a:rPr lang="pt-BR" sz="3400" dirty="0"/>
              <a:t>A </a:t>
            </a:r>
            <a:r>
              <a:rPr lang="pt-BR" sz="3400" b="1" dirty="0"/>
              <a:t>diferença entre furacão e tufão</a:t>
            </a:r>
            <a:r>
              <a:rPr lang="pt-BR" sz="3400" dirty="0"/>
              <a:t> é apenas a localização geográfica onde ocorrem, pois receberam nomes distintos nas diferentes regiões em que se apresentaram.</a:t>
            </a:r>
          </a:p>
          <a:p>
            <a:endParaRPr lang="pt-BR" dirty="0"/>
          </a:p>
        </p:txBody>
      </p:sp>
      <p:sp>
        <p:nvSpPr>
          <p:cNvPr id="4" name="Título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pt-BR" dirty="0" smtClean="0"/>
              <a:t>Vento</a:t>
            </a:r>
            <a:endParaRPr lang="pt-BR" dirty="0"/>
          </a:p>
        </p:txBody>
      </p:sp>
    </p:spTree>
    <p:extLst>
      <p:ext uri="{BB962C8B-B14F-4D97-AF65-F5344CB8AC3E}">
        <p14:creationId xmlns:p14="http://schemas.microsoft.com/office/powerpoint/2010/main" val="4229906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lnSpcReduction="20000"/>
          </a:bodyPr>
          <a:lstStyle/>
          <a:p>
            <a:pPr marL="0" indent="0" algn="just">
              <a:buNone/>
            </a:pPr>
            <a:r>
              <a:rPr lang="pt-BR" b="1" dirty="0">
                <a:solidFill>
                  <a:srgbClr val="0070C0"/>
                </a:solidFill>
              </a:rPr>
              <a:t>Furacão</a:t>
            </a:r>
            <a:r>
              <a:rPr lang="pt-BR" dirty="0"/>
              <a:t> – forma-se no Oceano Atlântico ao norte, no Mar do Caribe, no Golfo do México e no Oceano Pacífico próximo ao litoral da América do Norte.</a:t>
            </a:r>
          </a:p>
          <a:p>
            <a:pPr marL="0" indent="0" algn="just">
              <a:buNone/>
            </a:pPr>
            <a:r>
              <a:rPr lang="pt-BR" b="1" dirty="0">
                <a:solidFill>
                  <a:srgbClr val="0070C0"/>
                </a:solidFill>
              </a:rPr>
              <a:t>Tufão</a:t>
            </a:r>
            <a:r>
              <a:rPr lang="pt-BR" dirty="0"/>
              <a:t> – forma-se no Oceano Pacífico a leste da Linha Internacional de Data, próximo ao Japão, ao sul da Ásia e também na porção leste do Oceano Índico.</a:t>
            </a:r>
          </a:p>
          <a:p>
            <a:pPr marL="0" indent="0" algn="just">
              <a:buNone/>
            </a:pPr>
            <a:r>
              <a:rPr lang="pt-BR" b="1" dirty="0">
                <a:solidFill>
                  <a:srgbClr val="0070C0"/>
                </a:solidFill>
              </a:rPr>
              <a:t>Ciclones tropicais </a:t>
            </a:r>
            <a:r>
              <a:rPr lang="pt-BR" dirty="0"/>
              <a:t>giram todos na mesma direção anti-horária, se forem formados no hemisfério norte; no sentido horário quando se formam no hemisfério sul</a:t>
            </a:r>
            <a:r>
              <a:rPr lang="pt-BR" dirty="0" smtClean="0"/>
              <a:t>.</a:t>
            </a:r>
            <a:endParaRPr lang="pt-BR" dirty="0"/>
          </a:p>
        </p:txBody>
      </p:sp>
      <p:sp>
        <p:nvSpPr>
          <p:cNvPr id="4" name="Título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pt-BR" dirty="0" smtClean="0"/>
              <a:t>Vento</a:t>
            </a:r>
            <a:endParaRPr lang="pt-BR" dirty="0"/>
          </a:p>
        </p:txBody>
      </p:sp>
    </p:spTree>
    <p:extLst>
      <p:ext uri="{BB962C8B-B14F-4D97-AF65-F5344CB8AC3E}">
        <p14:creationId xmlns:p14="http://schemas.microsoft.com/office/powerpoint/2010/main" val="1161554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lnSpcReduction="10000"/>
          </a:bodyPr>
          <a:lstStyle/>
          <a:p>
            <a:r>
              <a:rPr lang="pt-BR" b="1" dirty="0" smtClean="0">
                <a:solidFill>
                  <a:srgbClr val="0070C0"/>
                </a:solidFill>
              </a:rPr>
              <a:t>Tornado</a:t>
            </a:r>
            <a:r>
              <a:rPr lang="pt-BR" dirty="0" smtClean="0">
                <a:solidFill>
                  <a:srgbClr val="0070C0"/>
                </a:solidFill>
              </a:rPr>
              <a:t> </a:t>
            </a:r>
            <a:r>
              <a:rPr lang="pt-BR" dirty="0" smtClean="0"/>
              <a:t>– também é um movimento de ar giratório, mas que se estabelece em uma área menor, embora se apresente em velocidades maiores, que giram em torno dos 500 km/h ou mais. São visíveis diretamente a olho nu, pois seu diâmetro não costuma ultrapassar os 2 km e seu tempo de duração é bem menor, entre 10 e 15 minutos. Seu grau de destruição é até maior que o do ciclone, porém atinge uma área mais restrita.</a:t>
            </a:r>
          </a:p>
          <a:p>
            <a:pPr marL="0" indent="0">
              <a:buNone/>
            </a:pPr>
            <a:endParaRPr lang="pt-BR" dirty="0"/>
          </a:p>
        </p:txBody>
      </p:sp>
      <p:sp>
        <p:nvSpPr>
          <p:cNvPr id="4" name="Título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pt-BR" dirty="0" smtClean="0"/>
              <a:t>Vento</a:t>
            </a:r>
            <a:endParaRPr lang="pt-BR" dirty="0"/>
          </a:p>
        </p:txBody>
      </p:sp>
    </p:spTree>
    <p:extLst>
      <p:ext uri="{BB962C8B-B14F-4D97-AF65-F5344CB8AC3E}">
        <p14:creationId xmlns:p14="http://schemas.microsoft.com/office/powerpoint/2010/main" val="3686926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77500" lnSpcReduction="20000"/>
          </a:bodyPr>
          <a:lstStyle/>
          <a:p>
            <a:pPr marL="0" indent="0">
              <a:buNone/>
            </a:pPr>
            <a:r>
              <a:rPr lang="pt-BR" b="1" dirty="0">
                <a:solidFill>
                  <a:srgbClr val="0070C0"/>
                </a:solidFill>
              </a:rPr>
              <a:t>El </a:t>
            </a:r>
            <a:r>
              <a:rPr lang="pt-BR" b="1" dirty="0" err="1">
                <a:solidFill>
                  <a:srgbClr val="0070C0"/>
                </a:solidFill>
              </a:rPr>
              <a:t>Niño</a:t>
            </a:r>
            <a:r>
              <a:rPr lang="pt-BR" b="1" dirty="0">
                <a:solidFill>
                  <a:srgbClr val="0070C0"/>
                </a:solidFill>
              </a:rPr>
              <a:t> e La </a:t>
            </a:r>
            <a:r>
              <a:rPr lang="pt-BR" b="1" dirty="0" err="1">
                <a:solidFill>
                  <a:srgbClr val="0070C0"/>
                </a:solidFill>
              </a:rPr>
              <a:t>Niña</a:t>
            </a:r>
            <a:endParaRPr lang="pt-BR" dirty="0">
              <a:solidFill>
                <a:srgbClr val="0070C0"/>
              </a:solidFill>
            </a:endParaRPr>
          </a:p>
          <a:p>
            <a:pPr marL="0" indent="0">
              <a:buNone/>
            </a:pPr>
            <a:r>
              <a:rPr lang="pt-BR" dirty="0"/>
              <a:t>El </a:t>
            </a:r>
            <a:r>
              <a:rPr lang="pt-BR" dirty="0" err="1"/>
              <a:t>Niño</a:t>
            </a:r>
            <a:r>
              <a:rPr lang="pt-BR" dirty="0"/>
              <a:t> é um fenômeno atmosférico-oceânico caracterizado por um aquecimento anormal das águas superficiais no Oceano Pacífico Tropical. Altera o clima regional e global, mudando os padrões de vento a nível mundial, afetando assim, os regimes de chuva em regiões tropicais e de latitudes médias.</a:t>
            </a:r>
            <a:br>
              <a:rPr lang="pt-BR" dirty="0"/>
            </a:br>
            <a:r>
              <a:rPr lang="pt-BR" dirty="0"/>
              <a:t>Derivada do espanhol, a palavra "El </a:t>
            </a:r>
            <a:r>
              <a:rPr lang="pt-BR" dirty="0" err="1"/>
              <a:t>Niño</a:t>
            </a:r>
            <a:r>
              <a:rPr lang="pt-BR" dirty="0"/>
              <a:t>" refere-se à presença de águas quentes que todos os anos aparecem na costa norte de Peru, na época de Natal. Os pescadores do Peru e Equador chamaram a esta presença de águas mais quentes de corrente El </a:t>
            </a:r>
            <a:r>
              <a:rPr lang="pt-BR" dirty="0" err="1"/>
              <a:t>Niño</a:t>
            </a:r>
            <a:r>
              <a:rPr lang="pt-BR" dirty="0"/>
              <a:t>, em referência ao </a:t>
            </a:r>
            <a:r>
              <a:rPr lang="pt-BR" dirty="0" err="1"/>
              <a:t>Niño</a:t>
            </a:r>
            <a:r>
              <a:rPr lang="pt-BR" dirty="0"/>
              <a:t> Jesus (Menino Jesus), isso pelo fato de que a ocorrência da ressurgência proporciona o acréscimo de peixe na superfície marítima.</a:t>
            </a:r>
          </a:p>
          <a:p>
            <a:pPr marL="0" indent="0">
              <a:buNone/>
            </a:pPr>
            <a:endParaRPr lang="pt-BR" dirty="0"/>
          </a:p>
        </p:txBody>
      </p:sp>
      <p:sp>
        <p:nvSpPr>
          <p:cNvPr id="4" name="Título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pt-BR" dirty="0" smtClean="0"/>
              <a:t>Fenômenos </a:t>
            </a:r>
            <a:endParaRPr lang="pt-BR" dirty="0"/>
          </a:p>
        </p:txBody>
      </p:sp>
    </p:spTree>
    <p:extLst>
      <p:ext uri="{BB962C8B-B14F-4D97-AF65-F5344CB8AC3E}">
        <p14:creationId xmlns:p14="http://schemas.microsoft.com/office/powerpoint/2010/main" val="2823668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buNone/>
            </a:pPr>
            <a:r>
              <a:rPr lang="pt-BR" dirty="0"/>
              <a:t>A </a:t>
            </a:r>
            <a:r>
              <a:rPr lang="pt-BR" dirty="0">
                <a:solidFill>
                  <a:srgbClr val="0070C0"/>
                </a:solidFill>
              </a:rPr>
              <a:t>La </a:t>
            </a:r>
            <a:r>
              <a:rPr lang="pt-BR" dirty="0" err="1">
                <a:solidFill>
                  <a:srgbClr val="0070C0"/>
                </a:solidFill>
              </a:rPr>
              <a:t>Niña</a:t>
            </a:r>
            <a:r>
              <a:rPr lang="pt-BR" dirty="0"/>
              <a:t>, também conhecido como El </a:t>
            </a:r>
            <a:r>
              <a:rPr lang="pt-BR" dirty="0" err="1"/>
              <a:t>Viejo</a:t>
            </a:r>
            <a:r>
              <a:rPr lang="pt-BR" dirty="0"/>
              <a:t> (“ o velho”) também um fenômeno oceânico-atmosférico, mas com características opostas ao El </a:t>
            </a:r>
            <a:r>
              <a:rPr lang="pt-BR" dirty="0" err="1"/>
              <a:t>Niño</a:t>
            </a:r>
            <a:r>
              <a:rPr lang="pt-BR" dirty="0"/>
              <a:t>. Caracteriza-se por um esfriamento anormal nas águas superficiais do oceano Pacífico Tropical, alterando o clima regional e global, mudando os padrões de vento a nível mundial, afetando assim, os regimes de chuva em regiões tropicais e de latitudes médias.</a:t>
            </a:r>
          </a:p>
          <a:p>
            <a:pPr marL="0" indent="0">
              <a:buNone/>
            </a:pPr>
            <a:endParaRPr lang="pt-BR" dirty="0"/>
          </a:p>
        </p:txBody>
      </p:sp>
      <p:sp>
        <p:nvSpPr>
          <p:cNvPr id="6" name="Título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pt-BR" dirty="0" smtClean="0"/>
              <a:t>Fenômenos </a:t>
            </a:r>
            <a:endParaRPr lang="pt-BR" dirty="0"/>
          </a:p>
        </p:txBody>
      </p:sp>
    </p:spTree>
    <p:extLst>
      <p:ext uri="{BB962C8B-B14F-4D97-AF65-F5344CB8AC3E}">
        <p14:creationId xmlns:p14="http://schemas.microsoft.com/office/powerpoint/2010/main" val="1213541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descr="Resultado de imagem para mapa do el nin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772816"/>
            <a:ext cx="7272808" cy="4248472"/>
          </a:xfrm>
          <a:prstGeom prst="rect">
            <a:avLst/>
          </a:prstGeom>
          <a:noFill/>
          <a:ln>
            <a:noFill/>
          </a:ln>
        </p:spPr>
      </p:pic>
      <p:sp>
        <p:nvSpPr>
          <p:cNvPr id="7" name="Título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pt-BR" dirty="0" smtClean="0"/>
              <a:t>Fenômenos </a:t>
            </a:r>
            <a:endParaRPr lang="pt-BR" dirty="0"/>
          </a:p>
        </p:txBody>
      </p:sp>
    </p:spTree>
    <p:extLst>
      <p:ext uri="{BB962C8B-B14F-4D97-AF65-F5344CB8AC3E}">
        <p14:creationId xmlns:p14="http://schemas.microsoft.com/office/powerpoint/2010/main" val="1587075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descr="http://1.bp.blogspot.com/_1TyFuSDgEKE/SpmlUhlnfxI/AAAAAAAAAA4/UbyHPYikmLI/s400/trab.bmp">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1772816"/>
            <a:ext cx="7992888" cy="4608512"/>
          </a:xfrm>
          <a:prstGeom prst="rect">
            <a:avLst/>
          </a:prstGeom>
          <a:noFill/>
          <a:ln>
            <a:noFill/>
          </a:ln>
        </p:spPr>
      </p:pic>
      <p:sp>
        <p:nvSpPr>
          <p:cNvPr id="7" name="Título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pt-BR" dirty="0" smtClean="0"/>
              <a:t>Temperatura</a:t>
            </a:r>
            <a:endParaRPr lang="pt-BR" dirty="0"/>
          </a:p>
        </p:txBody>
      </p:sp>
    </p:spTree>
    <p:extLst>
      <p:ext uri="{BB962C8B-B14F-4D97-AF65-F5344CB8AC3E}">
        <p14:creationId xmlns:p14="http://schemas.microsoft.com/office/powerpoint/2010/main" val="448271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pt-BR" dirty="0" smtClean="0"/>
              <a:t>Exercícios</a:t>
            </a:r>
            <a:endParaRPr lang="pt-BR" dirty="0"/>
          </a:p>
        </p:txBody>
      </p:sp>
      <p:sp>
        <p:nvSpPr>
          <p:cNvPr id="3" name="Espaço Reservado para Conteúdo 2"/>
          <p:cNvSpPr>
            <a:spLocks noGrp="1"/>
          </p:cNvSpPr>
          <p:nvPr>
            <p:ph idx="1"/>
          </p:nvPr>
        </p:nvSpPr>
        <p:spPr>
          <a:xfrm>
            <a:off x="457200" y="1600200"/>
            <a:ext cx="8229600" cy="5141168"/>
          </a:xfrm>
        </p:spPr>
        <p:txBody>
          <a:bodyPr>
            <a:normAutofit/>
          </a:bodyPr>
          <a:lstStyle/>
          <a:p>
            <a:pPr marL="514350" indent="-514350" algn="just">
              <a:buAutoNum type="arabicPeriod"/>
            </a:pPr>
            <a:r>
              <a:rPr lang="pt-BR" dirty="0" smtClean="0"/>
              <a:t>Sabendo </a:t>
            </a:r>
            <a:r>
              <a:rPr lang="pt-BR" dirty="0"/>
              <a:t>que o clima tem uma inequívoca ação dinâmica, manifesta no sistema oceano-continente-atmosfera, pode-se afirmar corretamente que alguns dos seus principais elementos formadores são: </a:t>
            </a:r>
          </a:p>
          <a:p>
            <a:pPr marL="0" indent="0">
              <a:buNone/>
            </a:pPr>
            <a:r>
              <a:rPr lang="pt-BR" dirty="0"/>
              <a:t>a) relevo, vegetação e temperatura.  		</a:t>
            </a:r>
            <a:endParaRPr lang="pt-BR" dirty="0" smtClean="0"/>
          </a:p>
          <a:p>
            <a:pPr marL="0" indent="0">
              <a:buNone/>
            </a:pPr>
            <a:r>
              <a:rPr lang="pt-BR" dirty="0" smtClean="0"/>
              <a:t>b</a:t>
            </a:r>
            <a:r>
              <a:rPr lang="pt-BR" dirty="0"/>
              <a:t>) umidade, solos e hidrografia.   </a:t>
            </a:r>
          </a:p>
          <a:p>
            <a:pPr marL="0" indent="0">
              <a:buNone/>
            </a:pPr>
            <a:r>
              <a:rPr lang="pt-BR" dirty="0"/>
              <a:t>c) temperatura, umidade e pressão.   	          </a:t>
            </a:r>
            <a:endParaRPr lang="pt-BR" dirty="0" smtClean="0"/>
          </a:p>
          <a:p>
            <a:pPr marL="0" indent="0">
              <a:buNone/>
            </a:pPr>
            <a:r>
              <a:rPr lang="pt-BR" dirty="0" smtClean="0"/>
              <a:t>d</a:t>
            </a:r>
            <a:r>
              <a:rPr lang="pt-BR" dirty="0"/>
              <a:t>) pressão, geologia e massas de ar.   </a:t>
            </a:r>
          </a:p>
        </p:txBody>
      </p:sp>
    </p:spTree>
    <p:extLst>
      <p:ext uri="{BB962C8B-B14F-4D97-AF65-F5344CB8AC3E}">
        <p14:creationId xmlns:p14="http://schemas.microsoft.com/office/powerpoint/2010/main" val="17437455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77500" lnSpcReduction="20000"/>
          </a:bodyPr>
          <a:lstStyle/>
          <a:p>
            <a:pPr marL="0" indent="0" algn="just">
              <a:buNone/>
            </a:pPr>
            <a:r>
              <a:rPr lang="pt-BR" dirty="0" smtClean="0"/>
              <a:t>2. O </a:t>
            </a:r>
            <a:r>
              <a:rPr lang="pt-BR" dirty="0"/>
              <a:t>principal fator responsável pelas diferenças climáticas existentes na Terra é a radiação solar, pois todo o calor absorvido pelo nosso planeta é proveniente do Sol. Entre os fenômenos cuja ocorrência vincula-se à manifestação dos raios solares, destacam-se</a:t>
            </a:r>
            <a:r>
              <a:rPr lang="pt-BR" dirty="0" smtClean="0"/>
              <a:t>:</a:t>
            </a:r>
          </a:p>
          <a:p>
            <a:pPr marL="0" indent="0" algn="just">
              <a:buNone/>
            </a:pPr>
            <a:endParaRPr lang="pt-BR" dirty="0"/>
          </a:p>
          <a:p>
            <a:pPr marL="0" indent="0" algn="just">
              <a:buNone/>
            </a:pPr>
            <a:r>
              <a:rPr lang="pt-BR" dirty="0"/>
              <a:t>a) o aumento da umidade e da amplitude térmica.</a:t>
            </a:r>
          </a:p>
          <a:p>
            <a:pPr marL="0" indent="0" algn="just">
              <a:buNone/>
            </a:pPr>
            <a:r>
              <a:rPr lang="pt-BR" dirty="0"/>
              <a:t>b) a existência do efeito estufa e das zonas térmicas.</a:t>
            </a:r>
          </a:p>
          <a:p>
            <a:pPr marL="0" indent="0" algn="just">
              <a:buNone/>
            </a:pPr>
            <a:r>
              <a:rPr lang="pt-BR" dirty="0"/>
              <a:t>c) a redução da pressão e da inversão térmica.</a:t>
            </a:r>
          </a:p>
          <a:p>
            <a:pPr marL="0" indent="0" algn="just">
              <a:buNone/>
            </a:pPr>
            <a:r>
              <a:rPr lang="pt-BR" dirty="0"/>
              <a:t>d) a regulação das precipitações e da circulação atmosférica.</a:t>
            </a:r>
          </a:p>
          <a:p>
            <a:pPr marL="0" indent="0" algn="just">
              <a:buNone/>
            </a:pPr>
            <a:r>
              <a:rPr lang="pt-BR" dirty="0"/>
              <a:t>e) o ciclo das estações do ano e do regime de chuvas.</a:t>
            </a:r>
          </a:p>
        </p:txBody>
      </p:sp>
      <p:sp>
        <p:nvSpPr>
          <p:cNvPr id="4" name="Título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pt-BR" dirty="0" smtClean="0"/>
              <a:t>Exercícios</a:t>
            </a:r>
            <a:endParaRPr lang="pt-BR" dirty="0"/>
          </a:p>
        </p:txBody>
      </p:sp>
    </p:spTree>
    <p:extLst>
      <p:ext uri="{BB962C8B-B14F-4D97-AF65-F5344CB8AC3E}">
        <p14:creationId xmlns:p14="http://schemas.microsoft.com/office/powerpoint/2010/main" val="452251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lnSpcReduction="20000"/>
          </a:bodyPr>
          <a:lstStyle/>
          <a:p>
            <a:pPr marL="0" indent="0">
              <a:buNone/>
            </a:pPr>
            <a:r>
              <a:rPr lang="pt-BR" dirty="0"/>
              <a:t>A umidade é um importante elemento atmosférico, pois refere-se à quantidade de água presente no ar na forma de vapor, interferindo em várias configurações climáticas, entre as quais, podemos citar:</a:t>
            </a:r>
          </a:p>
          <a:p>
            <a:pPr marL="0" indent="0">
              <a:buNone/>
            </a:pPr>
            <a:r>
              <a:rPr lang="pt-BR" dirty="0"/>
              <a:t>a) o controle das temperaturas.</a:t>
            </a:r>
          </a:p>
          <a:p>
            <a:pPr marL="0" indent="0">
              <a:buNone/>
            </a:pPr>
            <a:r>
              <a:rPr lang="pt-BR" dirty="0"/>
              <a:t>b) a alteração do regime das estações do ano.</a:t>
            </a:r>
          </a:p>
          <a:p>
            <a:pPr marL="0" indent="0">
              <a:buNone/>
            </a:pPr>
            <a:r>
              <a:rPr lang="pt-BR" dirty="0"/>
              <a:t>c) a presença de vegetação.</a:t>
            </a:r>
          </a:p>
          <a:p>
            <a:pPr marL="0" indent="0">
              <a:buNone/>
            </a:pPr>
            <a:r>
              <a:rPr lang="pt-BR" dirty="0"/>
              <a:t>d) o deslocamento das massas de ar.</a:t>
            </a:r>
          </a:p>
          <a:p>
            <a:pPr marL="0" indent="0">
              <a:buNone/>
            </a:pPr>
            <a:r>
              <a:rPr lang="pt-BR" dirty="0"/>
              <a:t>e) a manifestação de anomalias atmosféricas</a:t>
            </a:r>
          </a:p>
        </p:txBody>
      </p:sp>
      <p:sp>
        <p:nvSpPr>
          <p:cNvPr id="4" name="Título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pt-BR" dirty="0" smtClean="0"/>
              <a:t>Exercícios</a:t>
            </a:r>
            <a:endParaRPr lang="pt-BR" dirty="0"/>
          </a:p>
        </p:txBody>
      </p:sp>
    </p:spTree>
    <p:extLst>
      <p:ext uri="{BB962C8B-B14F-4D97-AF65-F5344CB8AC3E}">
        <p14:creationId xmlns:p14="http://schemas.microsoft.com/office/powerpoint/2010/main" val="214755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60954" y="548680"/>
            <a:ext cx="8892480" cy="5940088"/>
          </a:xfrm>
          <a:prstGeom prst="rect">
            <a:avLst/>
          </a:prstGeom>
        </p:spPr>
        <p:txBody>
          <a:bodyPr wrap="square">
            <a:spAutoFit/>
          </a:bodyPr>
          <a:lstStyle/>
          <a:p>
            <a:pPr algn="just"/>
            <a:r>
              <a:rPr lang="pt-BR" sz="2000" dirty="0"/>
              <a:t>Os três principais tipos de chuva são: 1) chuva frontal, 2) chuva de relevo ou orográfica, e 3) chuva de convecção ou chuva de verão. Analise as proposições sobre os tipos de chuva.</a:t>
            </a:r>
          </a:p>
          <a:p>
            <a:pPr algn="just"/>
            <a:r>
              <a:rPr lang="pt-BR" sz="2000" dirty="0"/>
              <a:t>I. As chuvas orográficas ocorrem em alguns lugares do planeta onde barreiras de relevo obrigam as massas de ar a atingir altitudes superiores, o que causa queda de temperatura e condensação do vapor.</a:t>
            </a:r>
          </a:p>
          <a:p>
            <a:pPr algn="just"/>
            <a:r>
              <a:rPr lang="pt-BR" sz="2000" dirty="0"/>
              <a:t>II. Chuvas de convecção ocorrem quando o ar quente próximo à superfície fica leve e sobe para as camadas superiores da atmosfera, carregando umidade. Ao atingir altitudes superiores, a temperatura diminui e o vapor se condensa em gotículas pequenas que permanecem em suspensão. Esse processo se repete até formar nuvens muito grandes, que se precipitam no final do dia.</a:t>
            </a:r>
          </a:p>
          <a:p>
            <a:pPr algn="just"/>
            <a:r>
              <a:rPr lang="pt-BR" sz="2000" dirty="0"/>
              <a:t>III. A chuva frontal acontece na zona de contato entre duas massas de ar (frente) de características diferentes (uma fria e outra quente), onde ocorrem a condensação do vapor e a precipitação da água.</a:t>
            </a:r>
          </a:p>
          <a:p>
            <a:pPr algn="just"/>
            <a:r>
              <a:rPr lang="pt-BR" sz="2000" dirty="0"/>
              <a:t>IV. As chuvas de relevo costumam ser intermitentes e finas e são muito comuns nas regiões Nordeste e Sudeste do Brasil, onde as serras e chapadas dificultam a penetração, para o interior do continente, das massas úmidas de ar provenientes do oceano Atlântico.</a:t>
            </a:r>
          </a:p>
          <a:p>
            <a:pPr algn="just"/>
            <a:r>
              <a:rPr lang="pt-BR" sz="2000" dirty="0"/>
              <a:t>V. Chuvas de convecção são aquelas que ocorrem em dias quentes</a:t>
            </a:r>
            <a:r>
              <a:rPr lang="pt-BR" sz="2000" dirty="0" smtClean="0"/>
              <a:t>.</a:t>
            </a:r>
            <a:endParaRPr lang="pt-BR" sz="2000" dirty="0"/>
          </a:p>
        </p:txBody>
      </p:sp>
    </p:spTree>
    <p:extLst>
      <p:ext uri="{BB962C8B-B14F-4D97-AF65-F5344CB8AC3E}">
        <p14:creationId xmlns:p14="http://schemas.microsoft.com/office/powerpoint/2010/main" val="3694742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lnSpcReduction="20000"/>
          </a:bodyPr>
          <a:lstStyle/>
          <a:p>
            <a:pPr marL="0" indent="0">
              <a:buNone/>
            </a:pPr>
            <a:r>
              <a:rPr lang="pt-BR" b="1" dirty="0" smtClean="0">
                <a:solidFill>
                  <a:srgbClr val="FF0000"/>
                </a:solidFill>
              </a:rPr>
              <a:t>Radiação Solar: </a:t>
            </a:r>
            <a:r>
              <a:rPr lang="pt-BR" dirty="0" smtClean="0"/>
              <a:t>É </a:t>
            </a:r>
            <a:r>
              <a:rPr lang="pt-BR" dirty="0"/>
              <a:t>o calor recebido de tudo que rodeia o animal (sol, paredes, outros animais, o solo </a:t>
            </a:r>
            <a:r>
              <a:rPr lang="pt-BR" dirty="0" err="1"/>
              <a:t>etc</a:t>
            </a:r>
            <a:r>
              <a:rPr lang="pt-BR" dirty="0"/>
              <a:t>). Somente 31% da radiação solar atinge a superfície</a:t>
            </a:r>
            <a:br>
              <a:rPr lang="pt-BR" dirty="0"/>
            </a:br>
            <a:r>
              <a:rPr lang="pt-BR" dirty="0"/>
              <a:t>terrestre. 30% é refletida pelas camadas de nuvens e volta para o espaço e 6% é refletido pelo solo. Cerca de 15% é absorvida na atmosfera, pelo vapor de água, CO2 e partículas (aerossóis). Aproximadamente 3% é absorvido na ionosfera, na formação do ozônio. Cerca de 15% da radiação solar incidente é dispersada pelas partícula sólidas e </a:t>
            </a:r>
            <a:r>
              <a:rPr lang="pt-BR" dirty="0" smtClean="0"/>
              <a:t>gasosas.</a:t>
            </a:r>
            <a:endParaRPr lang="pt-BR" dirty="0"/>
          </a:p>
        </p:txBody>
      </p:sp>
      <p:sp>
        <p:nvSpPr>
          <p:cNvPr id="6" name="Título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pt-BR" dirty="0" smtClean="0"/>
              <a:t>Temperatura</a:t>
            </a:r>
            <a:endParaRPr lang="pt-BR" dirty="0"/>
          </a:p>
        </p:txBody>
      </p:sp>
    </p:spTree>
    <p:extLst>
      <p:ext uri="{BB962C8B-B14F-4D97-AF65-F5344CB8AC3E}">
        <p14:creationId xmlns:p14="http://schemas.microsoft.com/office/powerpoint/2010/main" val="3830927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buNone/>
            </a:pPr>
            <a:r>
              <a:rPr lang="pt-BR" b="1" dirty="0">
                <a:solidFill>
                  <a:srgbClr val="FF0000"/>
                </a:solidFill>
              </a:rPr>
              <a:t>Amplitude Térmica </a:t>
            </a:r>
            <a:r>
              <a:rPr lang="pt-BR" dirty="0"/>
              <a:t>- A variação de temperatura durante um determinado período de tempo é chamada de </a:t>
            </a:r>
            <a:r>
              <a:rPr lang="pt-BR" i="1" dirty="0"/>
              <a:t>amplitude térmica</a:t>
            </a:r>
            <a:r>
              <a:rPr lang="pt-BR" dirty="0"/>
              <a:t>. É condicionada por inúmeros fatores, como a presença de vegetação e a proximidade para com o mar. A quantidade de água presente no ar na forma de vapor, interfere na amplitude térmica, de modo que quanto maior for essa umidade, menor tende a ser a amplitude térmica. </a:t>
            </a:r>
          </a:p>
        </p:txBody>
      </p:sp>
      <p:sp>
        <p:nvSpPr>
          <p:cNvPr id="6" name="Título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pt-BR" dirty="0" smtClean="0"/>
              <a:t>Temperatura</a:t>
            </a:r>
            <a:endParaRPr lang="pt-BR" dirty="0"/>
          </a:p>
        </p:txBody>
      </p:sp>
    </p:spTree>
    <p:extLst>
      <p:ext uri="{BB962C8B-B14F-4D97-AF65-F5344CB8AC3E}">
        <p14:creationId xmlns:p14="http://schemas.microsoft.com/office/powerpoint/2010/main" val="1261504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85000" lnSpcReduction="20000"/>
          </a:bodyPr>
          <a:lstStyle/>
          <a:p>
            <a:pPr algn="just"/>
            <a:r>
              <a:rPr lang="pt-BR" b="1" dirty="0"/>
              <a:t>A </a:t>
            </a:r>
            <a:r>
              <a:rPr lang="pt-BR" b="1" dirty="0">
                <a:solidFill>
                  <a:srgbClr val="0070C0"/>
                </a:solidFill>
              </a:rPr>
              <a:t>umidade</a:t>
            </a:r>
            <a:r>
              <a:rPr lang="pt-BR" b="1" dirty="0"/>
              <a:t> é a quantidade de água que se encontra no ar na forma de vapor ou de pequenas gotas presente na atmosfera em determinado instante. </a:t>
            </a:r>
          </a:p>
          <a:p>
            <a:pPr algn="just"/>
            <a:r>
              <a:rPr lang="pt-BR" b="1" dirty="0"/>
              <a:t>É resultante e integrante dos processos que compõem o ciclo hidrológico: evaporação, condensação, evapotranspiração  e precipitação. </a:t>
            </a:r>
          </a:p>
          <a:p>
            <a:pPr algn="just"/>
            <a:r>
              <a:rPr lang="pt-BR" b="1" dirty="0"/>
              <a:t>Pode ser expressa em valores absolutos ou relativos: A umidade absoluta do ar é a quantidade (em gramas) de vapor d'água. </a:t>
            </a:r>
          </a:p>
          <a:p>
            <a:pPr algn="just"/>
            <a:r>
              <a:rPr lang="pt-BR" b="1" dirty="0"/>
              <a:t>O ar em temperaturas mais elevadas geralmente costuma ter uma capacidade maior de armazenar umidade do que em temperaturas mais baixas. </a:t>
            </a:r>
          </a:p>
          <a:p>
            <a:pPr marL="0" indent="0" algn="just">
              <a:buNone/>
            </a:pPr>
            <a:endParaRPr lang="pt-BR" b="1" dirty="0"/>
          </a:p>
        </p:txBody>
      </p:sp>
      <p:sp>
        <p:nvSpPr>
          <p:cNvPr id="5" name="Título 4"/>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pt-BR" dirty="0" smtClean="0"/>
              <a:t>Umidade</a:t>
            </a:r>
            <a:endParaRPr lang="pt-BR" dirty="0"/>
          </a:p>
        </p:txBody>
      </p:sp>
    </p:spTree>
    <p:extLst>
      <p:ext uri="{BB962C8B-B14F-4D97-AF65-F5344CB8AC3E}">
        <p14:creationId xmlns:p14="http://schemas.microsoft.com/office/powerpoint/2010/main" val="109951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85000" lnSpcReduction="20000"/>
          </a:bodyPr>
          <a:lstStyle/>
          <a:p>
            <a:pPr algn="just"/>
            <a:r>
              <a:rPr lang="pt-BR" b="1" dirty="0"/>
              <a:t>A </a:t>
            </a:r>
            <a:r>
              <a:rPr lang="pt-BR" b="1" dirty="0">
                <a:solidFill>
                  <a:srgbClr val="0070C0"/>
                </a:solidFill>
              </a:rPr>
              <a:t>umidade </a:t>
            </a:r>
            <a:r>
              <a:rPr lang="pt-BR" b="1" dirty="0"/>
              <a:t>é a quantidade de água presente no ar na forma de vapor, de modo que quanto maior for essa umidade, menor tende a ser a amplitude térmica. </a:t>
            </a:r>
          </a:p>
          <a:p>
            <a:pPr algn="just"/>
            <a:r>
              <a:rPr lang="pt-BR" b="1" dirty="0"/>
              <a:t>A </a:t>
            </a:r>
            <a:r>
              <a:rPr lang="pt-BR" b="1" dirty="0">
                <a:solidFill>
                  <a:srgbClr val="0070C0"/>
                </a:solidFill>
              </a:rPr>
              <a:t>umidade</a:t>
            </a:r>
            <a:r>
              <a:rPr lang="pt-BR" b="1" dirty="0"/>
              <a:t> relativa do ar é obtida através da relação entre a umidade absoluta (a quantidade de vapor de água do ar) e o ponto de saturação (a quantidade máxima de vapor de água que o ar consegue reter), em determinado local e momento. Ela é expressa em porcentagem (%). Quando, na atmosfera, a umidade atinge o ponto de saturação, ela libera água que cai sobre o solo em forma de chuva ou outros tipos de precipitação.</a:t>
            </a:r>
          </a:p>
          <a:p>
            <a:pPr marL="0" indent="0" algn="just">
              <a:buNone/>
            </a:pPr>
            <a:endParaRPr lang="pt-BR" dirty="0"/>
          </a:p>
        </p:txBody>
      </p:sp>
      <p:sp>
        <p:nvSpPr>
          <p:cNvPr id="6" name="Título 4"/>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pt-BR" dirty="0" smtClean="0"/>
              <a:t>Umidade</a:t>
            </a:r>
            <a:endParaRPr lang="pt-BR" dirty="0"/>
          </a:p>
        </p:txBody>
      </p:sp>
    </p:spTree>
    <p:extLst>
      <p:ext uri="{BB962C8B-B14F-4D97-AF65-F5344CB8AC3E}">
        <p14:creationId xmlns:p14="http://schemas.microsoft.com/office/powerpoint/2010/main" val="3118804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77500" lnSpcReduction="20000"/>
          </a:bodyPr>
          <a:lstStyle/>
          <a:p>
            <a:pPr algn="just"/>
            <a:r>
              <a:rPr lang="pt-BR" b="1" dirty="0" smtClean="0"/>
              <a:t>A </a:t>
            </a:r>
            <a:r>
              <a:rPr lang="pt-BR" b="1" dirty="0" smtClean="0">
                <a:solidFill>
                  <a:srgbClr val="0070C0"/>
                </a:solidFill>
              </a:rPr>
              <a:t>umidade</a:t>
            </a:r>
            <a:r>
              <a:rPr lang="pt-BR" b="1" dirty="0" smtClean="0"/>
              <a:t> é relativa ao ponto de saturação de vapor de água na atmosfera, que é de 4%. Quando a atmosfera atinge essa porcentagem, ou se satura de vapor, ocorre as chuvas. Muitas vezes escutamos no jornal falarem que a umidade relativa do ar é, por exemplo, de 60%. Isto quer dizer que estamos a 60% da capacidade máxima de retenção de vapor de água na atmosfera. Quando está chovendo, a umidade relativa do ar está em 100%, ou 4% em termos absolutos. Portanto, quando a umidade relativa do ar está por volta de 60%, está em 2,4% de vapor em termos absolutos.</a:t>
            </a:r>
          </a:p>
          <a:p>
            <a:pPr algn="just"/>
            <a:r>
              <a:rPr lang="pt-BR" b="1" dirty="0" smtClean="0"/>
              <a:t>A </a:t>
            </a:r>
            <a:r>
              <a:rPr lang="pt-BR" b="1" dirty="0" smtClean="0">
                <a:solidFill>
                  <a:srgbClr val="0070C0"/>
                </a:solidFill>
              </a:rPr>
              <a:t>umidade</a:t>
            </a:r>
            <a:r>
              <a:rPr lang="pt-BR" b="1" dirty="0" smtClean="0"/>
              <a:t> é que da origem as nuvens e as precipitações. As precipitações ocorrem quando há queda de água, seja no estado líquido ou sólidos, sobre a superfície terrestre</a:t>
            </a:r>
            <a:r>
              <a:rPr lang="pt-BR" dirty="0" smtClean="0"/>
              <a:t>.</a:t>
            </a:r>
          </a:p>
          <a:p>
            <a:pPr marL="0" indent="0">
              <a:buNone/>
            </a:pPr>
            <a:endParaRPr lang="pt-BR" dirty="0"/>
          </a:p>
        </p:txBody>
      </p:sp>
      <p:sp>
        <p:nvSpPr>
          <p:cNvPr id="6" name="Título 4"/>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pt-BR" dirty="0" smtClean="0"/>
              <a:t>Umidade</a:t>
            </a:r>
            <a:endParaRPr lang="pt-BR" dirty="0"/>
          </a:p>
        </p:txBody>
      </p:sp>
    </p:spTree>
    <p:extLst>
      <p:ext uri="{BB962C8B-B14F-4D97-AF65-F5344CB8AC3E}">
        <p14:creationId xmlns:p14="http://schemas.microsoft.com/office/powerpoint/2010/main" val="3566817940"/>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1847</Words>
  <Application>Microsoft Office PowerPoint</Application>
  <PresentationFormat>Apresentação na tela (4:3)</PresentationFormat>
  <Paragraphs>118</Paragraphs>
  <Slides>43</Slides>
  <Notes>0</Notes>
  <HiddenSlides>0</HiddenSlides>
  <MMClips>0</MMClips>
  <ScaleCrop>false</ScaleCrop>
  <HeadingPairs>
    <vt:vector size="4" baseType="variant">
      <vt:variant>
        <vt:lpstr>Tema</vt:lpstr>
      </vt:variant>
      <vt:variant>
        <vt:i4>1</vt:i4>
      </vt:variant>
      <vt:variant>
        <vt:lpstr>Títulos de slides</vt:lpstr>
      </vt:variant>
      <vt:variant>
        <vt:i4>43</vt:i4>
      </vt:variant>
    </vt:vector>
  </HeadingPairs>
  <TitlesOfParts>
    <vt:vector size="44" baseType="lpstr">
      <vt:lpstr>Tema do Office</vt:lpstr>
      <vt:lpstr>Elementos do Clima</vt:lpstr>
      <vt:lpstr>Elementos do Clima</vt:lpstr>
      <vt:lpstr>Temperatura</vt:lpstr>
      <vt:lpstr>Temperatura</vt:lpstr>
      <vt:lpstr>Temperatura</vt:lpstr>
      <vt:lpstr>Temperatura</vt:lpstr>
      <vt:lpstr>Umidade</vt:lpstr>
      <vt:lpstr>Umidade</vt:lpstr>
      <vt:lpstr>Umidade</vt:lpstr>
      <vt:lpstr>ORVALHO</vt:lpstr>
      <vt:lpstr>NÉVOA</vt:lpstr>
      <vt:lpstr>Granizo</vt:lpstr>
      <vt:lpstr>NEVE</vt:lpstr>
      <vt:lpstr>Umidade – Tipos de Chuva</vt:lpstr>
      <vt:lpstr>Umidade - Tipos de Chuva</vt:lpstr>
      <vt:lpstr>Umidade - Tipos de Chuva</vt:lpstr>
      <vt:lpstr>Umidade - Tipos de Chuva</vt:lpstr>
      <vt:lpstr>Umidade - Tipos de Chuva</vt:lpstr>
      <vt:lpstr>Umidade - Tipos de Chuva</vt:lpstr>
      <vt:lpstr>Umidade - Nuvens</vt:lpstr>
      <vt:lpstr>Umidade - Nuvens</vt:lpstr>
      <vt:lpstr>Umidade - Nuvens</vt:lpstr>
      <vt:lpstr>Umidade - Nuvens</vt:lpstr>
      <vt:lpstr>Pressão atmosférica</vt:lpstr>
      <vt:lpstr>Pressão atmosférica</vt:lpstr>
      <vt:lpstr>Pressão atmosférica</vt:lpstr>
      <vt:lpstr>Vento</vt:lpstr>
      <vt:lpstr>Vento</vt:lpstr>
      <vt:lpstr>BRISAS</vt:lpstr>
      <vt:lpstr>Vento</vt:lpstr>
      <vt:lpstr>Vento</vt:lpstr>
      <vt:lpstr>Vento</vt:lpstr>
      <vt:lpstr>Apresentação do PowerPoint</vt:lpstr>
      <vt:lpstr>Vento</vt:lpstr>
      <vt:lpstr>Vento</vt:lpstr>
      <vt:lpstr>Vento</vt:lpstr>
      <vt:lpstr>Fenômenos </vt:lpstr>
      <vt:lpstr>Fenômenos </vt:lpstr>
      <vt:lpstr>Fenômenos </vt:lpstr>
      <vt:lpstr>Exercícios</vt:lpstr>
      <vt:lpstr>Exercícios</vt:lpstr>
      <vt:lpstr>Exercícios</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Elementos do Clima</dc:title>
  <dc:creator>pc</dc:creator>
  <cp:lastModifiedBy>Usuário do Windows</cp:lastModifiedBy>
  <cp:revision>10</cp:revision>
  <dcterms:created xsi:type="dcterms:W3CDTF">2018-03-27T08:43:55Z</dcterms:created>
  <dcterms:modified xsi:type="dcterms:W3CDTF">2018-03-27T15:12:41Z</dcterms:modified>
</cp:coreProperties>
</file>