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8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75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29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54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81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0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7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2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49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47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5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040A-ABD2-4E56-BF16-C069A73ED859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3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995936" y="580038"/>
            <a:ext cx="151216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2800" dirty="0" smtClean="0"/>
              <a:t>ESCALA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2204865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rgbClr val="0070C0"/>
                </a:solidFill>
              </a:rPr>
              <a:t>É a relação entre a medida de um objeto ou lugar </a:t>
            </a:r>
            <a:endParaRPr lang="pt-BR" sz="2800" dirty="0" smtClean="0">
              <a:solidFill>
                <a:srgbClr val="0070C0"/>
              </a:solidFill>
            </a:endParaRPr>
          </a:p>
          <a:p>
            <a:pPr algn="ctr"/>
            <a:r>
              <a:rPr lang="pt-BR" sz="2800" dirty="0" smtClean="0">
                <a:solidFill>
                  <a:srgbClr val="0070C0"/>
                </a:solidFill>
              </a:rPr>
              <a:t>representado </a:t>
            </a:r>
            <a:r>
              <a:rPr lang="pt-BR" sz="2800" dirty="0">
                <a:solidFill>
                  <a:srgbClr val="0070C0"/>
                </a:solidFill>
              </a:rPr>
              <a:t>no papel e sua medida real</a:t>
            </a:r>
            <a:r>
              <a:rPr lang="pt-BR" sz="2400" dirty="0" smtClean="0"/>
              <a:t>.</a:t>
            </a:r>
          </a:p>
          <a:p>
            <a:pPr algn="ctr"/>
            <a:endParaRPr lang="pt-BR" sz="2400" dirty="0"/>
          </a:p>
          <a:p>
            <a:pPr algn="ctr"/>
            <a:endParaRPr lang="pt-BR" sz="2400" dirty="0" smtClean="0"/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/>
              <a:t>quanto um determinado espaço geográfico foi alterado para “caber” no local em que ele será registrado, no material gráfico. Utilizamos para isso da linguagem matemática.</a:t>
            </a:r>
          </a:p>
          <a:p>
            <a:pPr algn="ct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9363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dirty="0"/>
                  <a:t>Como determinar as distâncias no território real?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Para calcularmos distâncias reais precisamos de ter a distância entre dois pontos no mapa, informada ou medida por um régua. Depois, aplicar a regra da proporcionalidade direta.</a:t>
                </a:r>
                <a:br>
                  <a:rPr lang="pt-BR" dirty="0"/>
                </a:br>
                <a:endParaRPr lang="pt-BR" dirty="0" smtClean="0"/>
              </a:p>
              <a:p>
                <a:pPr marL="0" indent="0" algn="ctr">
                  <a:buNone/>
                </a:pPr>
                <a:r>
                  <a:rPr lang="pt-BR" b="1" dirty="0" smtClean="0">
                    <a:solidFill>
                      <a:srgbClr val="C00000"/>
                    </a:solidFill>
                  </a:rPr>
                  <a:t>Escala </a:t>
                </a:r>
                <a:r>
                  <a:rPr lang="pt-BR" b="1" dirty="0" err="1">
                    <a:solidFill>
                      <a:srgbClr val="C00000"/>
                    </a:solidFill>
                  </a:rPr>
                  <a:t>Númerica</a:t>
                </a:r>
                <a:r>
                  <a:rPr lang="pt-BR" b="1" dirty="0">
                    <a:solidFill>
                      <a:srgbClr val="C00000"/>
                    </a:solidFill>
                  </a:rPr>
                  <a:t> = 1: </a:t>
                </a:r>
                <a:r>
                  <a:rPr lang="pt-BR" b="1" dirty="0" smtClean="0">
                    <a:solidFill>
                      <a:srgbClr val="C00000"/>
                    </a:solidFill>
                  </a:rPr>
                  <a:t>2.000.000</a:t>
                </a:r>
                <a:endParaRPr lang="pt-BR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dirty="0" smtClean="0">
                    <a:solidFill>
                      <a:srgbClr val="C00000"/>
                    </a:solidFill>
                  </a:rPr>
                  <a:t>Distância </a:t>
                </a:r>
                <a:r>
                  <a:rPr lang="pt-BR" dirty="0">
                    <a:solidFill>
                      <a:srgbClr val="C00000"/>
                    </a:solidFill>
                  </a:rPr>
                  <a:t>informada entre dois pontos = 4 cm</a:t>
                </a: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1 — 2.000.000</a:t>
                </a: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4 — x</a:t>
                </a: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𝟎𝟎𝟎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X = 8.000.000/ 80 km ou 80.000m </a:t>
                </a:r>
                <a:endParaRPr lang="pt-BR" b="1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pt-BR" dirty="0"/>
                  <a:t>A resposta deve vir sempre em </a:t>
                </a:r>
                <a:r>
                  <a:rPr lang="pt-BR" b="1" dirty="0"/>
                  <a:t>m</a:t>
                </a:r>
                <a:r>
                  <a:rPr lang="pt-BR" dirty="0"/>
                  <a:t> ou </a:t>
                </a:r>
                <a:r>
                  <a:rPr lang="pt-BR" b="1" dirty="0"/>
                  <a:t>km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 descr="Resultado de imagem para cartografia - esca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13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</a:t>
            </a: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cartografia - esca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688632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12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A escala é um dos elementos fundamentais da Cartografia. Para se calcular a distância real entre dois pontos em um mapa, sabendo-se que sua escala é de </a:t>
            </a:r>
            <a:r>
              <a:rPr lang="pt-BR" dirty="0" smtClean="0"/>
              <a:t>1: 200.000 </a:t>
            </a:r>
            <a:r>
              <a:rPr lang="pt-BR" dirty="0"/>
              <a:t>e a distância entre os dois pontos é de </a:t>
            </a:r>
            <a:r>
              <a:rPr lang="pt-BR" dirty="0" smtClean="0"/>
              <a:t>15 cm </a:t>
            </a:r>
            <a:r>
              <a:rPr lang="pt-BR" dirty="0"/>
              <a:t>qual é a distância real entre os dois pontos? </a:t>
            </a:r>
          </a:p>
          <a:p>
            <a:pPr marL="514350" indent="-514350">
              <a:buAutoNum type="alphaLcParenR"/>
            </a:pPr>
            <a:r>
              <a:rPr lang="pt-BR" dirty="0" smtClean="0"/>
              <a:t>30 km        </a:t>
            </a:r>
          </a:p>
          <a:p>
            <a:pPr marL="514350" indent="-514350">
              <a:buAutoNum type="alphaLcParenR"/>
            </a:pPr>
            <a:r>
              <a:rPr lang="pt-BR" dirty="0" smtClean="0"/>
              <a:t>120 km           </a:t>
            </a:r>
          </a:p>
          <a:p>
            <a:pPr marL="514350" indent="-514350">
              <a:buAutoNum type="alphaLcParenR"/>
            </a:pPr>
            <a:r>
              <a:rPr lang="pt-BR" dirty="0" smtClean="0"/>
              <a:t>300 km</a:t>
            </a:r>
          </a:p>
          <a:p>
            <a:pPr marL="514350" indent="-514350">
              <a:buAutoNum type="alphaLcParenR"/>
            </a:pPr>
            <a:r>
              <a:rPr lang="pt-BR" dirty="0" smtClean="0"/>
              <a:t> 1.200 km            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919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Considere que a distância real, em linha reta, entre duas cidades seja </a:t>
            </a:r>
            <a:r>
              <a:rPr lang="pt-BR" dirty="0" smtClean="0"/>
              <a:t>de 90 km  </a:t>
            </a:r>
            <a:r>
              <a:rPr lang="pt-BR" dirty="0"/>
              <a:t>Isso equivale a  </a:t>
            </a:r>
            <a:r>
              <a:rPr lang="pt-BR" dirty="0" smtClean="0"/>
              <a:t>3 cm no </a:t>
            </a:r>
            <a:r>
              <a:rPr lang="pt-BR" dirty="0"/>
              <a:t>mapa. Pergunta-se: em que escala o mapa foi desenhado? </a:t>
            </a: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1: 30.000</a:t>
            </a:r>
          </a:p>
          <a:p>
            <a:pPr marL="514350" indent="-514350">
              <a:buAutoNum type="alphaLcParenR"/>
            </a:pPr>
            <a:r>
              <a:rPr lang="pt-BR" dirty="0" smtClean="0"/>
              <a:t>1: 1.500.000</a:t>
            </a:r>
          </a:p>
          <a:p>
            <a:pPr marL="514350" indent="-514350">
              <a:buAutoNum type="alphaLcParenR"/>
            </a:pPr>
            <a:r>
              <a:rPr lang="pt-BR" dirty="0" smtClean="0"/>
              <a:t>1: 300.000</a:t>
            </a:r>
          </a:p>
          <a:p>
            <a:pPr marL="514350" indent="-514350">
              <a:buAutoNum type="alphaLcParenR"/>
            </a:pPr>
            <a:r>
              <a:rPr lang="pt-BR" dirty="0" smtClean="0"/>
              <a:t>1: 150.000</a:t>
            </a:r>
          </a:p>
          <a:p>
            <a:pPr marL="514350" indent="-514350">
              <a:buAutoNum type="alphaLcParenR"/>
            </a:pPr>
            <a:r>
              <a:rPr lang="pt-BR" dirty="0" smtClean="0"/>
              <a:t>1: 3.000.000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44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3. </a:t>
            </a:r>
            <a:r>
              <a:rPr lang="pt-BR" dirty="0" smtClean="0"/>
              <a:t>A </a:t>
            </a:r>
            <a:r>
              <a:rPr lang="pt-BR" dirty="0"/>
              <a:t>escala é um dos atributos fundamentais de um mapa, pois estabelece a correspondência entre as distâncias representadas e as distâncias reais da superfície cartografada. Dessa maneira,</a:t>
            </a:r>
          </a:p>
          <a:p>
            <a:pPr marL="571500" indent="-571500">
              <a:buAutoNum type="romanUcPeriod"/>
            </a:pPr>
            <a:r>
              <a:rPr lang="pt-BR" dirty="0" smtClean="0"/>
              <a:t>na </a:t>
            </a:r>
            <a:r>
              <a:rPr lang="pt-BR" dirty="0"/>
              <a:t>escala numérica, a correspondência é indicada por meio de uma fração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II. em um mapa com escala  cada centímetro no papel corresponde a  mil centímetros no terreno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III. na escala gráfica, a relação entre as distâncias reais e a área cartografada é indicada em uma linha graduada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IV. em mapas urbanos representados em grande escala, as informações e os detalhes são mais precisos.</a:t>
            </a:r>
          </a:p>
          <a:p>
            <a:pPr marL="0" indent="0">
              <a:buNone/>
            </a:pPr>
            <a:r>
              <a:rPr lang="pt-BR" dirty="0"/>
              <a:t>Estão corretas apenas as afirmativas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a) I e II.        b) II e III.        c) III e IV.        d) I, II e III.       e) I, III e IV.  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03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cartografia - esca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400599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5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Estabelece a proporção entre o que é representado no mapa e o que existe na área real, por meio de números. Cada centímetro representado no mapa, corresponde a uma quantidade de medidas na área real. O senso comum na real é expresso em quilômetros, o mais usual.</a:t>
            </a:r>
          </a:p>
          <a:p>
            <a:pPr marL="0" indent="0">
              <a:buNone/>
            </a:pPr>
            <a:r>
              <a:rPr lang="pt-BR" dirty="0"/>
              <a:t>Um exemplo simples: num mapa de escala numérica de 1:500.000, nós devemos entender que cada centímetro representado nele deverá corresponder a 5 Km na escala real.</a:t>
            </a:r>
          </a:p>
          <a:p>
            <a:pPr marL="0" indent="0">
              <a:buNone/>
            </a:pPr>
            <a:r>
              <a:rPr lang="pt-BR" dirty="0"/>
              <a:t>Outro exemplo: A escala 1/100.000, por exemplo, significa que 1 unidade no mapa, por exemplo 1cm, o mais usual, corresponde na realidade a 100.000 unidades, ou seja 100.000 cm, pois a relação precisa ser feita com a mesmo unidade de medida, o equivalente a 1000 metros ou 1 Km.</a:t>
            </a:r>
          </a:p>
          <a:p>
            <a:pPr marL="0" indent="0">
              <a:buNone/>
            </a:pPr>
            <a:r>
              <a:rPr lang="pt-BR" dirty="0"/>
              <a:t>A Escala Numérica, tem duas representações: </a:t>
            </a:r>
          </a:p>
          <a:p>
            <a:pPr marL="0" indent="0">
              <a:buNone/>
            </a:pPr>
            <a:r>
              <a:rPr lang="pt-BR" dirty="0" smtClean="0"/>
              <a:t>                       Numérica </a:t>
            </a:r>
            <a:r>
              <a:rPr lang="pt-BR" dirty="0"/>
              <a:t>1: 200.000        </a:t>
            </a:r>
            <a:r>
              <a:rPr lang="pt-BR" dirty="0" err="1"/>
              <a:t>Fracional</a:t>
            </a:r>
            <a:r>
              <a:rPr lang="pt-BR" dirty="0"/>
              <a:t>: 1/500.000.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61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</a:t>
            </a: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cartografia - esca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5832648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0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   </a:t>
            </a:r>
            <a:r>
              <a:rPr lang="pt-BR" sz="2600" dirty="0" smtClean="0">
                <a:solidFill>
                  <a:srgbClr val="0070C0"/>
                </a:solidFill>
              </a:rPr>
              <a:t>Escala Gráfica</a:t>
            </a:r>
          </a:p>
          <a:p>
            <a:pPr marL="0" indent="0" algn="just">
              <a:buNone/>
            </a:pPr>
            <a:r>
              <a:rPr lang="pt-BR" sz="2600" dirty="0"/>
              <a:t> </a:t>
            </a:r>
            <a:r>
              <a:rPr lang="pt-BR" sz="2600" dirty="0" smtClean="0"/>
              <a:t> </a:t>
            </a:r>
            <a:r>
              <a:rPr lang="pt-BR" sz="2600" dirty="0"/>
              <a:t>A escala gráfica utiliza um segmento de reta dividido de modo a permitir a medida direta de distâncias na carta, uma linha reta graduada. A escala indicará qual distância na carta é equivalente a 1 km. Esse tipo de escala permite visualizar, de modo rápido e fácil os tamanhos dos objetos na carta. O uso da escala gráfica tem vantagem sobre o de outros tipos, pois nos permite realizar as transformações de dimensões gráficas em dimensões reais sem efetuarmos cálculos.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30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Espaço Reservado para Conteúdo 4" descr="C:\Users\pc\Documents\SISTEMA XYZ\GEOGRAFIA 1º ANO\LIVRO 1\GEOG-A_1_1_4 - ESCALA\GEOG-A_1_1_4 - Imagem Tipos de mapas -escalas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704855" cy="470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89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</a:rPr>
              <a:t>Quanto </a:t>
            </a:r>
            <a:r>
              <a:rPr lang="pt-BR" b="1" dirty="0">
                <a:solidFill>
                  <a:srgbClr val="0070C0"/>
                </a:solidFill>
              </a:rPr>
              <a:t>maior a escala, menor a área representada e maior é o nível de detalhamento</a:t>
            </a:r>
            <a:r>
              <a:rPr lang="pt-BR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Quanto </a:t>
            </a:r>
            <a:r>
              <a:rPr lang="pt-BR" b="1" dirty="0">
                <a:solidFill>
                  <a:srgbClr val="C00000"/>
                </a:solidFill>
              </a:rPr>
              <a:t>menor a escala, maior a área representada e menor é o nível de detalhamento.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68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Resultado de imagem para cartografia - esca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Pictur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90465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80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dirty="0"/>
                  <a:t>Como determinar a escala de um mapa?</a:t>
                </a:r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Distância </a:t>
                </a:r>
                <a:r>
                  <a:rPr lang="pt-BR" dirty="0"/>
                  <a:t>no mapa entre dois pontos = 3 cm </a:t>
                </a: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Distância </a:t>
                </a:r>
                <a:r>
                  <a:rPr lang="pt-BR" dirty="0"/>
                  <a:t>real entre os dois pontos = 600 </a:t>
                </a:r>
                <a:r>
                  <a:rPr lang="pt-BR" dirty="0" smtClean="0"/>
                  <a:t>km</a:t>
                </a:r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  <a:r>
                  <a:rPr lang="pt-BR" dirty="0" smtClean="0"/>
                  <a:t>                                          Escala </a:t>
                </a:r>
                <a:r>
                  <a:rPr lang="pt-BR" dirty="0"/>
                  <a:t>1/x</a:t>
                </a:r>
              </a:p>
              <a:p>
                <a:pPr marL="0" indent="0" algn="ctr">
                  <a:buNone/>
                </a:pPr>
                <a:r>
                  <a:rPr lang="pt-BR" b="1" dirty="0" smtClean="0">
                    <a:solidFill>
                      <a:srgbClr val="C00000"/>
                    </a:solidFill>
                  </a:rPr>
                  <a:t>1 — x</a:t>
                </a: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3 — 60.000.000</a:t>
                </a: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𝟔𝟎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𝟎𝟎𝟎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𝟎𝟎𝟎</m:t>
                        </m:r>
                      </m:num>
                      <m:den>
                        <m:r>
                          <a:rPr lang="pt-BR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pt-BR" b="1" dirty="0">
                    <a:solidFill>
                      <a:srgbClr val="C00000"/>
                    </a:solidFill>
                  </a:rPr>
                  <a:t>X = 1: 20.000.000 </a:t>
                </a:r>
                <a:r>
                  <a:rPr lang="pt-BR" dirty="0">
                    <a:solidFill>
                      <a:srgbClr val="C00000"/>
                    </a:solidFill>
                  </a:rPr>
                  <a:t>escala </a:t>
                </a:r>
                <a:r>
                  <a:rPr lang="pt-BR" dirty="0" err="1">
                    <a:solidFill>
                      <a:srgbClr val="C00000"/>
                    </a:solidFill>
                  </a:rPr>
                  <a:t>númerica</a:t>
                </a:r>
                <a:r>
                  <a:rPr lang="pt-BR" dirty="0">
                    <a:solidFill>
                      <a:srgbClr val="C00000"/>
                    </a:solidFill>
                  </a:rPr>
                  <a:t> do </a:t>
                </a:r>
                <a:r>
                  <a:rPr lang="pt-BR" dirty="0" smtClean="0">
                    <a:solidFill>
                      <a:srgbClr val="C00000"/>
                    </a:solidFill>
                  </a:rPr>
                  <a:t>mapa</a:t>
                </a:r>
              </a:p>
              <a:p>
                <a:pPr marL="0" indent="0" algn="ctr">
                  <a:buNone/>
                </a:pPr>
                <a:endParaRPr lang="pt-BR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pt-BR" dirty="0"/>
                  <a:t>Conhecida a distância entre os pontos no terreno, aplicar a equação de cálculo da</a:t>
                </a:r>
                <a:r>
                  <a:rPr lang="pt-BR" b="1" dirty="0"/>
                  <a:t> </a:t>
                </a:r>
                <a:r>
                  <a:rPr lang="pt-BR" dirty="0"/>
                  <a:t>escala, deve-se ter o cuidado de utilizar a mesma unidade de medida.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r="-1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 descr="Resultado de imagem para cartografia - esca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1065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363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666</Words>
  <Application>Microsoft Office PowerPoint</Application>
  <PresentationFormat>Apresentação na tela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pc</cp:lastModifiedBy>
  <cp:revision>10</cp:revision>
  <dcterms:created xsi:type="dcterms:W3CDTF">2018-02-18T14:15:32Z</dcterms:created>
  <dcterms:modified xsi:type="dcterms:W3CDTF">2018-02-22T08:50:18Z</dcterms:modified>
</cp:coreProperties>
</file>