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59" r:id="rId5"/>
    <p:sldId id="262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40A-ABD2-4E56-BF16-C069A73ED859}" type="datetimeFigureOut">
              <a:rPr lang="pt-BR" smtClean="0"/>
              <a:t>25/03/2018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4ACC-2CD5-4A1E-8F46-8F1A6BC71A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8182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40A-ABD2-4E56-BF16-C069A73ED859}" type="datetimeFigureOut">
              <a:rPr lang="pt-BR" smtClean="0"/>
              <a:t>25/03/2018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4ACC-2CD5-4A1E-8F46-8F1A6BC71A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9750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40A-ABD2-4E56-BF16-C069A73ED859}" type="datetimeFigureOut">
              <a:rPr lang="pt-BR" smtClean="0"/>
              <a:t>25/03/2018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4ACC-2CD5-4A1E-8F46-8F1A6BC71A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2290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40A-ABD2-4E56-BF16-C069A73ED859}" type="datetimeFigureOut">
              <a:rPr lang="pt-BR" smtClean="0"/>
              <a:t>25/03/2018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4ACC-2CD5-4A1E-8F46-8F1A6BC71A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5541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40A-ABD2-4E56-BF16-C069A73ED859}" type="datetimeFigureOut">
              <a:rPr lang="pt-BR" smtClean="0"/>
              <a:t>25/03/2018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4ACC-2CD5-4A1E-8F46-8F1A6BC71A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6813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40A-ABD2-4E56-BF16-C069A73ED859}" type="datetimeFigureOut">
              <a:rPr lang="pt-BR" smtClean="0"/>
              <a:t>25/03/2018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4ACC-2CD5-4A1E-8F46-8F1A6BC71A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5018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40A-ABD2-4E56-BF16-C069A73ED859}" type="datetimeFigureOut">
              <a:rPr lang="pt-BR" smtClean="0"/>
              <a:t>25/03/2018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4ACC-2CD5-4A1E-8F46-8F1A6BC71A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876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40A-ABD2-4E56-BF16-C069A73ED859}" type="datetimeFigureOut">
              <a:rPr lang="pt-BR" smtClean="0"/>
              <a:t>25/03/2018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4ACC-2CD5-4A1E-8F46-8F1A6BC71A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1270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40A-ABD2-4E56-BF16-C069A73ED859}" type="datetimeFigureOut">
              <a:rPr lang="pt-BR" smtClean="0"/>
              <a:t>25/03/2018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4ACC-2CD5-4A1E-8F46-8F1A6BC71A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499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40A-ABD2-4E56-BF16-C069A73ED859}" type="datetimeFigureOut">
              <a:rPr lang="pt-BR" smtClean="0"/>
              <a:t>25/03/2018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4ACC-2CD5-4A1E-8F46-8F1A6BC71A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6471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040A-ABD2-4E56-BF16-C069A73ED859}" type="datetimeFigureOut">
              <a:rPr lang="pt-BR" smtClean="0"/>
              <a:t>25/03/2018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4ACC-2CD5-4A1E-8F46-8F1A6BC71A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759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D040A-ABD2-4E56-BF16-C069A73ED859}" type="datetimeFigureOut">
              <a:rPr lang="pt-BR" smtClean="0"/>
              <a:t>25/03/2018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24ACC-2CD5-4A1E-8F46-8F1A6BC71A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239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lanetabiologia.com/tipos-de-raiz-partes-funcao-das-raizes-resumo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  <a:effectLst>
            <a:reflection blurRad="6350" stA="50000" endA="300" endPos="90000" dir="5400000" sy="-100000" algn="bl" rotWithShape="0"/>
          </a:effectLst>
        </p:spPr>
        <p:txBody>
          <a:bodyPr/>
          <a:lstStyle/>
          <a:p>
            <a:r>
              <a:rPr lang="pt-BR" dirty="0" smtClean="0"/>
              <a:t>ATMOSFERA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  </a:t>
            </a:r>
            <a:endParaRPr lang="pt-BR" dirty="0"/>
          </a:p>
        </p:txBody>
      </p:sp>
      <p:pic>
        <p:nvPicPr>
          <p:cNvPr id="7" name="Imagem 6" descr="https://abrilguiadoestudante.files.wordpress.com/2016/10/galeriaatmosfera13.jpg?quality=70&amp;strip=info&amp;w=55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20888"/>
            <a:ext cx="6552728" cy="3960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3638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Mesosfera</a:t>
            </a:r>
            <a:r>
              <a:rPr lang="pt-BR" dirty="0">
                <a:solidFill>
                  <a:srgbClr val="C00000"/>
                </a:solidFill>
              </a:rPr>
              <a:t> </a:t>
            </a:r>
            <a:r>
              <a:rPr lang="pt-BR" dirty="0"/>
              <a:t>-  chega até 80/85 km de altitude. Por se encontrar distante do calor médio da Terra e relativamente distante dos raios solares, é a camada que apresenta as menores temperaturas atmosféricas, -90ºC.</a:t>
            </a:r>
          </a:p>
          <a:p>
            <a:pPr marL="0" indent="0" algn="just">
              <a:buNone/>
            </a:pPr>
            <a:r>
              <a:rPr lang="pt-BR" dirty="0" smtClean="0"/>
              <a:t>    Nessa </a:t>
            </a:r>
            <a:r>
              <a:rPr lang="pt-BR" dirty="0"/>
              <a:t>camada, os meteoroides, fragmentos de materiais que viagem pelo espaço, começam a entrar em combustão se transformando nas </a:t>
            </a:r>
            <a:r>
              <a:rPr lang="pt-BR" b="1" dirty="0"/>
              <a:t>estrelas cadentes</a:t>
            </a:r>
            <a:r>
              <a:rPr lang="pt-BR" dirty="0"/>
              <a:t> que podem ser vistas a olho nu pelos seres humanos, denominado fenômeno da </a:t>
            </a:r>
            <a:r>
              <a:rPr lang="pt-BR" dirty="0" err="1"/>
              <a:t>aeroluminescência</a:t>
            </a:r>
            <a:r>
              <a:rPr lang="pt-BR" dirty="0"/>
              <a:t>.</a:t>
            </a:r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  <a:effectLst>
            <a:reflection blurRad="6350" stA="50000" endA="300" endPos="90000" dir="5400000" sy="-100000" algn="bl" rotWithShape="0"/>
          </a:effectLst>
        </p:spPr>
        <p:txBody>
          <a:bodyPr/>
          <a:lstStyle/>
          <a:p>
            <a:r>
              <a:rPr lang="pt-BR" dirty="0" smtClean="0"/>
              <a:t>ATMOSFERA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4138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b="1" dirty="0">
                <a:solidFill>
                  <a:srgbClr val="C00000"/>
                </a:solidFill>
              </a:rPr>
              <a:t>Termosfera</a:t>
            </a:r>
            <a:r>
              <a:rPr lang="pt-BR" dirty="0"/>
              <a:t> - chega a atingir 500 km de altitude. Sua importância para o ser humano encontra-se no fato de abrigar gases ionizados que ajudam a refletir e propagar ondas de rádio. À medida que a altitude aumenta, a temperatura também aumenta, chegando a atingir, em média, 1.500 </a:t>
            </a:r>
            <a:r>
              <a:rPr lang="pt-BR" dirty="0" err="1"/>
              <a:t>ºC</a:t>
            </a:r>
            <a:r>
              <a:rPr lang="pt-BR" dirty="0"/>
              <a:t>. É nessa área que orbitam os ônibus espaciais. </a:t>
            </a:r>
          </a:p>
          <a:p>
            <a:pPr algn="just"/>
            <a:r>
              <a:rPr lang="pt-BR" b="1" dirty="0" smtClean="0">
                <a:solidFill>
                  <a:srgbClr val="C00000"/>
                </a:solidFill>
              </a:rPr>
              <a:t>Exosfera</a:t>
            </a:r>
            <a:r>
              <a:rPr lang="pt-BR" dirty="0" smtClean="0">
                <a:solidFill>
                  <a:srgbClr val="C00000"/>
                </a:solidFill>
              </a:rPr>
              <a:t> </a:t>
            </a:r>
            <a:r>
              <a:rPr lang="pt-BR" dirty="0"/>
              <a:t>-  camada onde os satélites artificiais costumam se posicionar e está relacionada ao fenômeno conhecido como aurora boreal. É formada especialmente pelos gases hélio e hidrogênio. Os fenômenos que ocorrem nessa camada são tão leves que muitas vezes não são percebidos. A termosfera e a exosfera fazem parte da </a:t>
            </a:r>
            <a:r>
              <a:rPr lang="pt-BR" b="1" dirty="0"/>
              <a:t>ionosfera</a:t>
            </a:r>
            <a:r>
              <a:rPr lang="pt-BR" dirty="0"/>
              <a:t>, que vai de 50 a 1.000 km de altitude. </a:t>
            </a:r>
            <a:endParaRPr lang="pt-BR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  <a:effectLst>
            <a:reflection blurRad="6350" stA="50000" endA="300" endPos="90000" dir="5400000" sy="-100000" algn="bl" rotWithShape="0"/>
          </a:effectLst>
        </p:spPr>
        <p:txBody>
          <a:bodyPr/>
          <a:lstStyle/>
          <a:p>
            <a:r>
              <a:rPr lang="pt-BR" dirty="0" smtClean="0"/>
              <a:t>ATMOSFERA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0125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  <a:effectLst>
            <a:reflection blurRad="6350" stA="50000" endA="300" endPos="90000" dir="5400000" sy="-100000" algn="bl" rotWithShape="0"/>
          </a:effectLst>
        </p:spPr>
        <p:txBody>
          <a:bodyPr/>
          <a:lstStyle/>
          <a:p>
            <a:r>
              <a:rPr lang="pt-BR" dirty="0" smtClean="0"/>
              <a:t>ATMOSFERA</a:t>
            </a:r>
            <a:endParaRPr lang="pt-BR" dirty="0"/>
          </a:p>
        </p:txBody>
      </p:sp>
      <p:pic>
        <p:nvPicPr>
          <p:cNvPr id="6" name="Imagem 5" descr="Imagem relacionad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645" y="2203132"/>
            <a:ext cx="1616710" cy="24517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9198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  <a:effectLst>
            <a:reflection blurRad="6350" stA="50000" endA="300" endPos="90000" dir="5400000" sy="-100000" algn="bl" rotWithShape="0"/>
          </a:effectLst>
        </p:spPr>
        <p:txBody>
          <a:bodyPr/>
          <a:lstStyle/>
          <a:p>
            <a:r>
              <a:rPr lang="pt-BR" dirty="0" smtClean="0"/>
              <a:t>ATMOSFERA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7444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  <a:effectLst>
            <a:reflection blurRad="6350" stA="50000" endA="300" endPos="90000" dir="5400000" sy="-100000" algn="bl" rotWithShape="0"/>
          </a:effectLst>
        </p:spPr>
        <p:txBody>
          <a:bodyPr/>
          <a:lstStyle/>
          <a:p>
            <a:r>
              <a:rPr lang="pt-BR" dirty="0" smtClean="0"/>
              <a:t>ATMOSFERA</a:t>
            </a:r>
            <a:endParaRPr lang="pt-BR" dirty="0"/>
          </a:p>
        </p:txBody>
      </p:sp>
      <p:pic>
        <p:nvPicPr>
          <p:cNvPr id="6" name="Imagem 5" descr="Resultado de imagem para ciclone e anticiclon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7632848" cy="4536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9039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b="1" dirty="0"/>
              <a:t>A Dinâmica da Atmosfera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A dinâmica que está diretamente ligada ao nosso dia a dia acontece na troposfera e tem sua origem no desigual aquecimento da superfície terrestre. </a:t>
            </a:r>
          </a:p>
          <a:p>
            <a:pPr marL="0" indent="0">
              <a:buNone/>
            </a:pPr>
            <a:r>
              <a:rPr lang="pt-BR" dirty="0"/>
              <a:t>Como acontece o aquecimento da superfície terrestre?</a:t>
            </a:r>
          </a:p>
          <a:p>
            <a:pPr marL="0" indent="0">
              <a:buNone/>
            </a:pPr>
            <a:r>
              <a:rPr lang="pt-BR" dirty="0" smtClean="0"/>
              <a:t>O </a:t>
            </a:r>
            <a:r>
              <a:rPr lang="pt-BR" dirty="0"/>
              <a:t>aquecimento da atmosfera ocorre de forma indireta: a superfície recebe a energia solar, se aquece e passa a transferir calor para as porções mais altas da </a:t>
            </a:r>
            <a:r>
              <a:rPr lang="pt-BR" dirty="0" smtClean="0"/>
              <a:t>atmosfera.</a:t>
            </a:r>
          </a:p>
          <a:p>
            <a:pPr marL="0" indent="0">
              <a:buNone/>
            </a:pPr>
            <a:r>
              <a:rPr lang="pt-BR" dirty="0" smtClean="0"/>
              <a:t>Tal </a:t>
            </a:r>
            <a:r>
              <a:rPr lang="pt-BR" dirty="0"/>
              <a:t>aquecimento promove a convecção, o movimento vertical do ar. O ar quente, menos denso (leve), sobe e o ar frio, mais denso, desce.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  <a:effectLst>
            <a:reflection blurRad="6350" stA="50000" endA="300" endPos="90000" dir="5400000" sy="-100000" algn="bl" rotWithShape="0"/>
          </a:effectLst>
        </p:spPr>
        <p:txBody>
          <a:bodyPr/>
          <a:lstStyle/>
          <a:p>
            <a:r>
              <a:rPr lang="pt-BR" dirty="0" smtClean="0"/>
              <a:t>ATMOSFERA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9417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pt-BR" sz="3400" dirty="0"/>
              <a:t>A dinâmica no planeta – ( grande escala) as diferenças de temperatura dos polos e do equador, da terra e do mar vão originar movimentos do ar que são muito importantes para a dete</a:t>
            </a:r>
            <a:r>
              <a:rPr lang="pt-BR" sz="3600" dirty="0"/>
              <a:t>rminação do clima. </a:t>
            </a:r>
          </a:p>
          <a:p>
            <a:r>
              <a:rPr lang="pt-BR" sz="3600" dirty="0"/>
              <a:t>O deslocamento das massas de ar frio dos trópicos, zonas de alta pressão, para a região do Equador, zona de baixa pressão, ocasiona os chamados ventos alísios. Ao chegarem na região equatorial, esses ventos aquecem, sobem e acabam se condensando e precipitando - o que leva à grande umidade das zonas próximas à linha do Equador. Devido ao efeito </a:t>
            </a:r>
            <a:r>
              <a:rPr lang="pt-BR" sz="3600" dirty="0" err="1"/>
              <a:t>Coriólis</a:t>
            </a:r>
            <a:r>
              <a:rPr lang="pt-BR" sz="3600" dirty="0"/>
              <a:t>, os ventos alísios sopram no sentido anti-horário entre os trópicos no hemisfério sul e no sentido horário entre os trópicos no hemisfério norte. </a:t>
            </a:r>
          </a:p>
          <a:p>
            <a:r>
              <a:rPr lang="pt-BR" sz="3600" dirty="0"/>
              <a:t>Já os denominados ventos </a:t>
            </a:r>
            <a:r>
              <a:rPr lang="pt-BR" sz="3600" dirty="0" err="1"/>
              <a:t>contralísios</a:t>
            </a:r>
            <a:r>
              <a:rPr lang="pt-BR" sz="3600" dirty="0"/>
              <a:t> são os que sopram da região do Equador para os trópicos, em altitudes elevadas. Como eles retornam frios e secos, os contra-alísios contribuem para a formação de desertos próximos aos trópicos de Câncer e Capricórnio. O deserto do Saara, maior deserto do mundo, é um exemplo disso.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  <a:effectLst>
            <a:reflection blurRad="6350" stA="50000" endA="300" endPos="90000" dir="5400000" sy="-100000" algn="bl" rotWithShape="0"/>
          </a:effectLst>
        </p:spPr>
        <p:txBody>
          <a:bodyPr/>
          <a:lstStyle/>
          <a:p>
            <a:r>
              <a:rPr lang="pt-BR" dirty="0" smtClean="0"/>
              <a:t>ATMOSFERA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4240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  <a:effectLst>
            <a:reflection blurRad="6350" stA="50000" endA="300" endPos="90000" dir="5400000" sy="-100000" algn="bl" rotWithShape="0"/>
          </a:effectLst>
        </p:spPr>
        <p:txBody>
          <a:bodyPr/>
          <a:lstStyle/>
          <a:p>
            <a:r>
              <a:rPr lang="pt-BR" dirty="0" smtClean="0"/>
              <a:t>ATMOSFERA</a:t>
            </a:r>
            <a:endParaRPr lang="pt-BR" dirty="0"/>
          </a:p>
        </p:txBody>
      </p:sp>
      <p:pic>
        <p:nvPicPr>
          <p:cNvPr id="5" name="Imagem 4" descr="O deslocamento das massas de ar frio dos trópicos, zonas de alta pressão, para a região do Equador, zona de baixa pressão, ocasiona os chamados ventos alísios. Ao chegarem na região equatorial, esses ventos aquecem, sobem e acabam se condensando e precipitando - o que leva à grande umidade das zonas próximas à linha do Equador. Devido ao efeito Coriólis, ocasionado pela rotação da Terra, os ventos alísios sopram no sentido anti-horário entre os trópicos no hemisfério sul e no sentido horário entre os trópicos no hemisfério norte. (Imagem: Wikimedia Commons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44824"/>
            <a:ext cx="6408712" cy="4824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5566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</a:t>
            </a:r>
            <a:endParaRPr lang="pt-BR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  <a:solidFill>
            <a:schemeClr val="tx2">
              <a:lumMod val="60000"/>
              <a:lumOff val="40000"/>
            </a:schemeClr>
          </a:solidFill>
          <a:effectLst>
            <a:reflection blurRad="6350" stA="50000" endA="300" endPos="90000" dir="5400000" sy="-100000" algn="bl" rotWithShape="0"/>
          </a:effectLst>
        </p:spPr>
        <p:txBody>
          <a:bodyPr/>
          <a:lstStyle/>
          <a:p>
            <a:r>
              <a:rPr lang="pt-BR" dirty="0" smtClean="0"/>
              <a:t>ATMOSFERA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912492" y="2348880"/>
            <a:ext cx="733191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 smtClean="0"/>
          </a:p>
          <a:p>
            <a:pPr algn="just"/>
            <a:r>
              <a:rPr lang="pt-BR" sz="2000" dirty="0" smtClean="0"/>
              <a:t>A</a:t>
            </a:r>
            <a:r>
              <a:rPr lang="pt-BR" sz="2000" dirty="0"/>
              <a:t> </a:t>
            </a:r>
            <a:r>
              <a:rPr lang="pt-BR" sz="2000" b="1" dirty="0">
                <a:solidFill>
                  <a:srgbClr val="C00000"/>
                </a:solidFill>
              </a:rPr>
              <a:t>atmosfera</a:t>
            </a:r>
            <a:r>
              <a:rPr lang="pt-BR" sz="2000" dirty="0"/>
              <a:t> (do grego </a:t>
            </a:r>
            <a:r>
              <a:rPr lang="pt-BR" sz="2000" i="1" dirty="0" err="1"/>
              <a:t>atmos</a:t>
            </a:r>
            <a:r>
              <a:rPr lang="pt-BR" sz="2000" dirty="0"/>
              <a:t>: gases e </a:t>
            </a:r>
            <a:r>
              <a:rPr lang="pt-BR" sz="2000" i="1" dirty="0" err="1"/>
              <a:t>sphaira</a:t>
            </a:r>
            <a:r>
              <a:rPr lang="pt-BR" sz="2000" dirty="0"/>
              <a:t>: esfera) é uma camada de ar formada por uma mistura de gases que envolve a superfície terrestre, de forma a ser mantida ao redor do planeta em função da força da gravidade. Trata-se de um dos principais elementos responsáveis pela difusão e manutenção das formas de vida da Terra. Os gases que formam a atmosfera não se espalham por causa da ação da gravidade. Do espaço, é possível vê-la contornando a Terra na cor azul, como se fosse envelopar o planeta, protegendo-o, absorvendo por exemplo a radiação ultravioleta.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208564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  <a:effectLst>
            <a:reflection blurRad="6350" stA="50000" endA="300" endPos="90000" dir="5400000" sy="-100000" algn="bl" rotWithShape="0"/>
          </a:effectLst>
        </p:spPr>
        <p:txBody>
          <a:bodyPr/>
          <a:lstStyle/>
          <a:p>
            <a:r>
              <a:rPr lang="pt-BR" dirty="0" smtClean="0"/>
              <a:t>ATMOSFERA</a:t>
            </a:r>
            <a:endParaRPr lang="pt-BR" dirty="0"/>
          </a:p>
        </p:txBody>
      </p:sp>
      <p:pic>
        <p:nvPicPr>
          <p:cNvPr id="6" name="Imagem 5" descr="Resultado de imagem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76872"/>
            <a:ext cx="8136904" cy="45811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0619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     </a:t>
            </a:r>
            <a:endParaRPr lang="pt-BR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  <a:solidFill>
            <a:schemeClr val="tx2">
              <a:lumMod val="60000"/>
              <a:lumOff val="40000"/>
            </a:schemeClr>
          </a:solidFill>
          <a:effectLst>
            <a:reflection blurRad="6350" stA="50000" endA="300" endPos="90000" dir="5400000" sy="-100000" algn="bl" rotWithShape="0"/>
          </a:effectLst>
        </p:spPr>
        <p:txBody>
          <a:bodyPr/>
          <a:lstStyle/>
          <a:p>
            <a:r>
              <a:rPr lang="pt-BR" dirty="0" smtClean="0"/>
              <a:t>ATMOSFERA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467544" y="2276872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/>
              <a:t>O </a:t>
            </a:r>
            <a:r>
              <a:rPr lang="pt-BR" sz="2400" b="1" dirty="0"/>
              <a:t>nitrogênio</a:t>
            </a:r>
            <a:r>
              <a:rPr lang="pt-BR" sz="2400" dirty="0"/>
              <a:t> </a:t>
            </a:r>
            <a:r>
              <a:rPr lang="pt-BR" sz="2400" b="1" dirty="0"/>
              <a:t>(N</a:t>
            </a:r>
            <a:r>
              <a:rPr lang="pt-BR" sz="2400" b="1" baseline="-25000" dirty="0"/>
              <a:t>2</a:t>
            </a:r>
            <a:r>
              <a:rPr lang="pt-BR" sz="2400" b="1" dirty="0"/>
              <a:t>)</a:t>
            </a:r>
            <a:r>
              <a:rPr lang="pt-BR" sz="2400" dirty="0"/>
              <a:t> - é de extrema importância para todos os seres vivos, pois participa da formação de diversas moléculas orgânicas necessárias para o seu metabolismo. Nas </a:t>
            </a:r>
            <a:r>
              <a:rPr lang="pt-BR" sz="2400" b="1" dirty="0">
                <a:hlinkClick r:id="rId2"/>
              </a:rPr>
              <a:t>raízes</a:t>
            </a:r>
            <a:r>
              <a:rPr lang="pt-BR" sz="2400" dirty="0"/>
              <a:t> das leguminosas (como feijão, lentilha, ervilha e soja) existem alguns microrganismos que retiram o gás nitrogênio presente no ar e o transformam em outras substâncias, chamadas de substâncias nitrogenadas. Elas são absorvidas pelas raízes das plantas, contribuindo com o seu desenvolvimento.</a:t>
            </a:r>
          </a:p>
        </p:txBody>
      </p:sp>
    </p:spTree>
    <p:extLst>
      <p:ext uri="{BB962C8B-B14F-4D97-AF65-F5344CB8AC3E}">
        <p14:creationId xmlns:p14="http://schemas.microsoft.com/office/powerpoint/2010/main" val="21008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O </a:t>
            </a:r>
            <a:r>
              <a:rPr lang="pt-BR" b="1" dirty="0"/>
              <a:t>Oxigênio (O</a:t>
            </a:r>
            <a:r>
              <a:rPr lang="pt-BR" b="1" baseline="-25000" dirty="0"/>
              <a:t>2</a:t>
            </a:r>
            <a:r>
              <a:rPr lang="pt-BR" b="1" dirty="0"/>
              <a:t>)</a:t>
            </a:r>
            <a:r>
              <a:rPr lang="pt-BR" dirty="0"/>
              <a:t> - é o elemento da manutenção da vida dos seres vivos. Através da respiração, os seres vivos absorvem o oxigênio, que atua na produção de energia para o organismo.</a:t>
            </a:r>
          </a:p>
          <a:p>
            <a:r>
              <a:rPr lang="pt-BR" dirty="0"/>
              <a:t>O </a:t>
            </a:r>
            <a:r>
              <a:rPr lang="pt-BR" b="1" dirty="0"/>
              <a:t>Gás Carbônico (CO</a:t>
            </a:r>
            <a:r>
              <a:rPr lang="pt-BR" b="1" baseline="-25000" dirty="0"/>
              <a:t>2</a:t>
            </a:r>
            <a:r>
              <a:rPr lang="pt-BR" b="1" dirty="0"/>
              <a:t>)</a:t>
            </a:r>
            <a:r>
              <a:rPr lang="pt-BR" dirty="0"/>
              <a:t>  - é importante para a manutenção da vida dos vegetais que, durante a fotossíntese, absorvem-no e, na presença de luz e água, produzem glicose + energia. Durante esse processo ocorre a liberação de oxigênio.</a:t>
            </a:r>
          </a:p>
          <a:p>
            <a:pPr marL="0" indent="0" algn="just">
              <a:buNone/>
            </a:pPr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326593"/>
            <a:ext cx="8229600" cy="1039091"/>
          </a:xfrm>
          <a:solidFill>
            <a:schemeClr val="tx2">
              <a:lumMod val="60000"/>
              <a:lumOff val="40000"/>
            </a:schemeClr>
          </a:solidFill>
          <a:effectLst>
            <a:reflection blurRad="6350" stA="50000" endA="300" endPos="90000" dir="5400000" sy="-100000" algn="bl" rotWithShape="0"/>
          </a:effectLst>
        </p:spPr>
        <p:txBody>
          <a:bodyPr/>
          <a:lstStyle/>
          <a:p>
            <a:r>
              <a:rPr lang="pt-BR" dirty="0" smtClean="0"/>
              <a:t>ATMOSFERA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1309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b="1" dirty="0"/>
              <a:t>Gases Nobres </a:t>
            </a:r>
            <a:r>
              <a:rPr lang="pt-BR" dirty="0"/>
              <a:t>– Hélio (He), Neônio (Ne), Argônio (Ar), criptônio (Kr), Xenônio (Xe) e Radônio (</a:t>
            </a:r>
            <a:r>
              <a:rPr lang="pt-BR" dirty="0" err="1"/>
              <a:t>Rn</a:t>
            </a:r>
            <a:r>
              <a:rPr lang="pt-BR" dirty="0"/>
              <a:t>) – estão pouco presentes na atmosfera e têm como característica a difícil reação com outros elementos. São utilizados pelo homem para o funcionamento de equipamentos, como máquinas fotográficas, letreiros luminosos, balões de ar entre outros.</a:t>
            </a:r>
          </a:p>
          <a:p>
            <a:r>
              <a:rPr lang="pt-BR" b="1" dirty="0"/>
              <a:t>O vapor d'água</a:t>
            </a:r>
            <a:r>
              <a:rPr lang="pt-BR" dirty="0"/>
              <a:t> - é um dos mais variáveis gases na atmosfera e também tem pequena participação relativa. Nos trópicos úmidos e quentes constitui não mais que 4% do volume da baixa atmosfera, enquanto sobre os desertos e regiões polares pode constituir uma pequena fração de 1%. Contudo, sem vapor d'água não há nuvens, chuva ou neve. Além disso, o vapor d'água também tem grande capacidade de absorção, tanto da energia radiante emitida pela Terra (em ondas longas), como também de alguma energia solar. Portanto, junto com o  , o vapor d'água atua como uma manta para reter calor na baixa atmosfera.</a:t>
            </a:r>
          </a:p>
          <a:p>
            <a:endParaRPr lang="pt-BR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  <a:effectLst>
            <a:reflection blurRad="6350" stA="50000" endA="300" endPos="90000" dir="5400000" sy="-100000" algn="bl" rotWithShape="0"/>
          </a:effectLst>
        </p:spPr>
        <p:txBody>
          <a:bodyPr/>
          <a:lstStyle/>
          <a:p>
            <a:r>
              <a:rPr lang="pt-BR" dirty="0" smtClean="0"/>
              <a:t>ATMOSFERA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5890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  <a:effectLst>
            <a:reflection blurRad="6350" stA="50000" endA="300" endPos="90000" dir="5400000" sy="-100000" algn="bl" rotWithShape="0"/>
          </a:effectLst>
        </p:spPr>
        <p:txBody>
          <a:bodyPr/>
          <a:lstStyle/>
          <a:p>
            <a:r>
              <a:rPr lang="pt-BR" dirty="0" smtClean="0"/>
              <a:t>ATMOSFERA</a:t>
            </a:r>
            <a:endParaRPr lang="pt-BR" dirty="0"/>
          </a:p>
        </p:txBody>
      </p:sp>
      <p:pic>
        <p:nvPicPr>
          <p:cNvPr id="6" name="Espaço Reservado para Conteúdo 5" descr="Resultado de imagem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76872"/>
            <a:ext cx="7632848" cy="4464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1688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tx2">
              <a:lumMod val="60000"/>
              <a:lumOff val="40000"/>
            </a:schemeClr>
          </a:solidFill>
          <a:effectLst>
            <a:reflection blurRad="6350" stA="50000" endA="300" endPos="90000" dir="5400000" sy="-100000" algn="bl" rotWithShape="0"/>
          </a:effectLst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646700" y="2564904"/>
            <a:ext cx="78137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solidFill>
                  <a:srgbClr val="C00000"/>
                </a:solidFill>
              </a:rPr>
              <a:t>Troposfera</a:t>
            </a:r>
            <a:r>
              <a:rPr lang="pt-BR" sz="2400" b="1" dirty="0"/>
              <a:t> - </a:t>
            </a:r>
            <a:r>
              <a:rPr lang="pt-BR" sz="2400" dirty="0"/>
              <a:t> é a camada mais importante para os estudos geográficos e para as práticas humanas, pois é nela que se sucede a maioria dos fenômenos climáticos, como as chuvas e as variações de umidade e é por causa dela que podemos respirar. Corresponde a cerca de 80% do peso total da atmosfera, com espessura aproximada de 15 km. Pode chegar a ter 17 km nos trópicos e nos polos cerca de 7 km. Quase todo o vapor de água encontra-se nesta camada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1806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Estratosfera</a:t>
            </a:r>
            <a:r>
              <a:rPr lang="pt-BR" dirty="0"/>
              <a:t> – encontra-se acima da Troposfera e se estende até 50 km de altitude. Sua importância encontra-se no fato de abrigar a Camada de Ozônio, a 30 km de altitude, cuja composição tem a importância de filtrar os raios solares. Nela a temperatura aumenta de acordo com a altitude . Há a concentração de uma pequena quantidade de vapor de água, além de ser uma área estável que não ocorrem as turbulências derivadas das tempestades, ventos, chuvas, dentre outros fenômenos. É por onde costumam circular os aviões a jato e onde tem início a dispersão da luz solar ou dispersão de Rayleigh, principal razão pela qual o céu é azul.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  <a:solidFill>
            <a:schemeClr val="tx2">
              <a:lumMod val="60000"/>
              <a:lumOff val="40000"/>
            </a:schemeClr>
          </a:solidFill>
          <a:effectLst>
            <a:reflection blurRad="6350" stA="50000" endA="300" endPos="90000" dir="5400000" sy="-100000" algn="bl" rotWithShape="0"/>
          </a:effectLst>
        </p:spPr>
        <p:txBody>
          <a:bodyPr/>
          <a:lstStyle/>
          <a:p>
            <a:r>
              <a:rPr lang="pt-BR" dirty="0" smtClean="0"/>
              <a:t>ATMOSFERA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73634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616</Words>
  <Application>Microsoft Office PowerPoint</Application>
  <PresentationFormat>Apresentação na tela (4:3)</PresentationFormat>
  <Paragraphs>44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ATMOSFERA</vt:lpstr>
      <vt:lpstr>ATMOSFERA</vt:lpstr>
      <vt:lpstr>ATMOSFERA</vt:lpstr>
      <vt:lpstr>ATMOSFERA</vt:lpstr>
      <vt:lpstr>ATMOSFERA</vt:lpstr>
      <vt:lpstr>ATMOSFERA</vt:lpstr>
      <vt:lpstr>ATMOSFERA</vt:lpstr>
      <vt:lpstr>      </vt:lpstr>
      <vt:lpstr>ATMOSFERA</vt:lpstr>
      <vt:lpstr>ATMOSFERA</vt:lpstr>
      <vt:lpstr>ATMOSFERA</vt:lpstr>
      <vt:lpstr>ATMOSFERA</vt:lpstr>
      <vt:lpstr>ATMOSFERA</vt:lpstr>
      <vt:lpstr>ATMOSFERA</vt:lpstr>
      <vt:lpstr>ATMOSFERA</vt:lpstr>
      <vt:lpstr>ATMOSFERA</vt:lpstr>
      <vt:lpstr>ATMOSFERA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pc</dc:creator>
  <cp:lastModifiedBy>pc</cp:lastModifiedBy>
  <cp:revision>18</cp:revision>
  <dcterms:created xsi:type="dcterms:W3CDTF">2018-02-18T14:15:32Z</dcterms:created>
  <dcterms:modified xsi:type="dcterms:W3CDTF">2018-03-26T00:39:35Z</dcterms:modified>
</cp:coreProperties>
</file>